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5" r:id="rId14"/>
    <p:sldId id="267" r:id="rId15"/>
    <p:sldId id="277" r:id="rId16"/>
  </p:sldIdLst>
  <p:sldSz cx="12192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14:cpLocks xmlns:a14="http://schemas.microsoft.com/office/drawing/2010/main"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14:cpLocks xmlns:a14="http://schemas.microsoft.com/office/drawing/2010/main"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14:cpLocks xmlns:a14="http://schemas.microsoft.com/office/drawing/2010/main"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14:cpLocks xmlns:a14="http://schemas.microsoft.com/office/drawing/2010/main"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14:cpLocks xmlns:a14="http://schemas.microsoft.com/office/drawing/2010/main"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14:cpLocks xmlns:a14="http://schemas.microsoft.com/office/drawing/2010/main"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14:cpLocks xmlns:a14="http://schemas.microsoft.com/office/drawing/2010/main"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14:cpLocks xmlns:a14="http://schemas.microsoft.com/office/drawing/2010/main"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14:cpLocks xmlns:a14="http://schemas.microsoft.com/office/drawing/2010/main"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14:cpLocks xmlns:a14="http://schemas.microsoft.com/office/drawing/2010/main"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14:cpLocks xmlns:a14="http://schemas.microsoft.com/office/drawing/2010/main"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14:cpLocks xmlns:a14="http://schemas.microsoft.com/office/drawing/2010/main"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14:cpLocks xmlns:a14="http://schemas.microsoft.com/office/drawing/2010/main"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14:cpLocks xmlns:a14="http://schemas.microsoft.com/office/drawing/2010/main"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14:cpLocks xmlns:a14="http://schemas.microsoft.com/office/drawing/2010/main"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14:cpLocks xmlns:a14="http://schemas.microsoft.com/office/drawing/2010/main"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14:cpLocks xmlns:a14="http://schemas.microsoft.com/office/drawing/2010/main"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14:cpLocks xmlns:a14="http://schemas.microsoft.com/office/drawing/2010/main"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14:cpLocks xmlns:a14="http://schemas.microsoft.com/office/drawing/2010/main"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14:cpLocks xmlns:a14="http://schemas.microsoft.com/office/drawing/2010/main"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14:cpLocks xmlns:a14="http://schemas.microsoft.com/office/drawing/2010/main"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14:cpLocks xmlns:a14="http://schemas.microsoft.com/office/drawing/2010/main"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14:cpLocks xmlns:a14="http://schemas.microsoft.com/office/drawing/2010/main"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14:cpLocks xmlns:a14="http://schemas.microsoft.com/office/drawing/2010/main"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14:cpLocks xmlns:a14="http://schemas.microsoft.com/office/drawing/2010/main"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1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14:cpLocks xmlns:a14="http://schemas.microsoft.com/office/drawing/2010/main"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14:cpLocks xmlns:a14="http://schemas.microsoft.com/office/drawing/2010/main"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14:cpLocks xmlns:a14="http://schemas.microsoft.com/office/drawing/2010/main"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14:cpLocks xmlns:a14="http://schemas.microsoft.com/office/drawing/2010/main"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14:cpLocks xmlns:a14="http://schemas.microsoft.com/office/drawing/2010/main"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14:cpLocks xmlns:a14="http://schemas.microsoft.com/office/drawing/2010/main"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14:cpLocks xmlns:a14="http://schemas.microsoft.com/office/drawing/2010/main"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14:cpLocks xmlns:a14="http://schemas.microsoft.com/office/drawing/2010/main"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14:cpLocks xmlns:a14="http://schemas.microsoft.com/office/drawing/2010/main"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14:cpLocks xmlns:a14="http://schemas.microsoft.com/office/drawing/2010/main" noGrp="1"/>
          </p:cNvSpPr>
          <p:nvPr>
            <p:ph type="title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14:cpLocks xmlns:a14="http://schemas.microsoft.com/office/drawing/2010/main"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2"/>
          <a:tile tx="0" ty="0" sx="100000" sy="100000" flip="none" algn="t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14:cpLocks xmlns:a14="http://schemas.microsoft.com/office/drawing/2010/main"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14:cpLocks xmlns:a14="http://schemas.microsoft.com/office/drawing/2010/main"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14:cpLocks xmlns:a14="http://schemas.microsoft.com/office/drawing/2010/main"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14:cpLocks xmlns:a14="http://schemas.microsoft.com/office/drawing/2010/main"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14:cpLocks xmlns:a14="http://schemas.microsoft.com/office/drawing/2010/main"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charset="2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4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5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6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7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8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9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0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1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tags" Target="../tags/tag7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5.xml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80.xml"/><Relationship Id="rId8" Type="http://schemas.openxmlformats.org/officeDocument/2006/relationships/image" Target="../media/image19.png"/><Relationship Id="rId7" Type="http://schemas.openxmlformats.org/officeDocument/2006/relationships/tags" Target="../tags/tag79.xml"/><Relationship Id="rId6" Type="http://schemas.openxmlformats.org/officeDocument/2006/relationships/image" Target="../media/image18.png"/><Relationship Id="rId5" Type="http://schemas.openxmlformats.org/officeDocument/2006/relationships/tags" Target="../tags/tag78.xml"/><Relationship Id="rId4" Type="http://schemas.openxmlformats.org/officeDocument/2006/relationships/image" Target="../media/image17.png"/><Relationship Id="rId3" Type="http://schemas.openxmlformats.org/officeDocument/2006/relationships/tags" Target="../tags/tag77.xml"/><Relationship Id="rId2" Type="http://schemas.openxmlformats.org/officeDocument/2006/relationships/image" Target="../media/image16.png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7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1.xml"/><Relationship Id="rId1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85.xml"/><Relationship Id="rId4" Type="http://schemas.openxmlformats.org/officeDocument/2006/relationships/image" Target="../media/image21.png"/><Relationship Id="rId3" Type="http://schemas.openxmlformats.org/officeDocument/2006/relationships/tags" Target="../tags/tag84.xml"/><Relationship Id="rId2" Type="http://schemas.openxmlformats.org/officeDocument/2006/relationships/tags" Target="../tags/tag83.xml"/><Relationship Id="rId1" Type="http://schemas.openxmlformats.org/officeDocument/2006/relationships/tags" Target="../tags/tag8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14:cpLocks xmlns:a14="http://schemas.microsoft.com/office/drawing/2010/main"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910205" y="948690"/>
            <a:ext cx="7046595" cy="689610"/>
          </a:xfrm>
        </p:spPr>
        <p:txBody>
          <a:bodyPr>
            <a:noAutofit/>
          </a:bodyPr>
          <a:p>
            <a:r>
              <a:rPr lang="zh-CN" altLang="zh-CN" sz="4800"/>
              <a:t>圣彼得堡</a:t>
            </a:r>
            <a:r>
              <a:rPr lang="en-US" altLang="zh-CN" sz="4800"/>
              <a:t> </a:t>
            </a:r>
            <a:r>
              <a:rPr lang="zh-CN" altLang="zh-CN" sz="4800"/>
              <a:t>国立音乐学院</a:t>
            </a:r>
            <a:endParaRPr lang="zh-CN" altLang="zh-CN" sz="4800"/>
          </a:p>
        </p:txBody>
      </p:sp>
      <p:sp>
        <p:nvSpPr>
          <p:cNvPr id="4" name="文本框 3"/>
          <p:cNvSpPr txBox="1"/>
          <p:nvPr/>
        </p:nvSpPr>
        <p:spPr>
          <a:xfrm>
            <a:off x="1511935" y="2081530"/>
            <a:ext cx="9632950" cy="32442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just"/>
            <a:r>
              <a:rPr lang="en-US" altLang="zh-CN"/>
              <a:t>          </a:t>
            </a:r>
            <a:r>
              <a:rPr lang="zh-CN" altLang="en-US" sz="2400" b="1"/>
              <a:t>圣彼得堡国立音乐学院 建立于1862年，是世界著名的培养专业音乐人才的高等音乐院校之一，也是俄罗斯最古老的音乐学府。著名的音乐大师柴可夫斯基毕业于该校。是世界著名的培养专业音乐人才的高等音乐院校之一，也是俄罗斯创建的最早的音乐学院。由著名的Anton Rubinstein（安东·鲁宾斯坦）；以及Henryk Wieniawski（亨里克·维尼亚夫斯基）；Karl Schubert（卡尔·舒伯特）等建立。同时圣彼得堡音乐学院也是与莫斯科国立柴可夫斯基音乐学院，莫斯科格涅辛音乐学院齐名的世界一流音乐学院。</a:t>
            </a:r>
            <a:endParaRPr lang="zh-CN" altLang="en-US" sz="2400" b="1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10766"/>
          <a:stretch>
            <a:fillRect/>
          </a:stretch>
        </p:blipFill>
        <p:spPr>
          <a:xfrm>
            <a:off x="2767330" y="365125"/>
            <a:ext cx="7172325" cy="37776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365885" y="4443730"/>
            <a:ext cx="10186035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/>
            <a:r>
              <a:rPr lang="zh-CN" altLang="en-US" sz="2000" b="1"/>
              <a:t>圣彼得堡国立音乐学院是在原俄罗斯音乐协会的基础上创建的，安东.鲁宾斯坦是学院的创立发起者，也是学院的第一任艺术总监和第一位钢琴专业教授。学校坐落于俄罗斯艺术之都圣彼得堡，学院从成立至今培养了数万名音乐家，这里不乏俄罗斯人民演员、列宁和国家奖章获得者等。圣彼得堡国立音乐学院的毕业生不仅扬名在俄罗斯，还活跃在世界各地。</a:t>
            </a:r>
            <a:endParaRPr lang="zh-CN" altLang="en-US" sz="2000" b="1"/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190" y="1603375"/>
            <a:ext cx="5904230" cy="39516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6185" y="1603375"/>
            <a:ext cx="5628005" cy="395160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20395" y="5307330"/>
            <a:ext cx="1096391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学院历经几代俄罗斯歌唱家、钢琴家、指挥家、弦乐、管乐演奏家努力推动，逐渐发展成为具有明显俄罗斯音乐演奏风格的艺术殿堂。早在帝国时代，大批来自意大利、波西米亚及德国等地的音乐家涌入俄国，他们在俄国长期学习、研究俄罗斯音乐。到了十九世纪初，圣彼得堡已经能够与维也纳、巴黎、布拉格、伦敦及柏林平起平坐，在世界音乐艺术领域占有重要的一席之地。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b="13135"/>
          <a:stretch>
            <a:fillRect/>
          </a:stretch>
        </p:blipFill>
        <p:spPr>
          <a:xfrm>
            <a:off x="1456690" y="511175"/>
            <a:ext cx="9373870" cy="248412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b="26110"/>
          <a:stretch>
            <a:fillRect/>
          </a:stretch>
        </p:blipFill>
        <p:spPr>
          <a:xfrm>
            <a:off x="2035810" y="3376930"/>
            <a:ext cx="8291830" cy="176593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181100" y="427990"/>
            <a:ext cx="1000252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学院提供从预科到博士的教学体系，同时还提供专业技能提升教学，包括表演、作曲、音乐研究和教学的机会，并且设置一些针对个人专业培养，如独奏练习、强化训练以及为学校或公众进行演出的机会，这些都是学院教学的重要部分。</a:t>
            </a:r>
            <a:endParaRPr lang="zh-CN" altLang="en-US" sz="2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b="13145"/>
          <a:stretch>
            <a:fillRect/>
          </a:stretch>
        </p:blipFill>
        <p:spPr>
          <a:xfrm>
            <a:off x="288290" y="1748155"/>
            <a:ext cx="5807710" cy="35286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l="-9202" b="10427"/>
          <a:stretch>
            <a:fillRect/>
          </a:stretch>
        </p:blipFill>
        <p:spPr>
          <a:xfrm>
            <a:off x="6038850" y="1748155"/>
            <a:ext cx="5810250" cy="352933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71195" y="250190"/>
            <a:ext cx="11028680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/>
              <a:t>学院有学生1400名，其中1/5是外国留学生，学院下设七个系：如管弦系、钢琴系、声乐系、指挥系、歌剧表演系（包括芭蕾表演），民间乐器系、乐理乐史、作曲系。这里还尽最大可能性提供职业训练，有各种表演、作曲、音乐学院研究和教学的机会，并且设置一些针对个人的练习，如独奏练习、精神掌握强化训练以及为学校或公众进行演出的机会，这些都是学院学习的重要部分，个人练习的费用和学费被付给管弦乐附的演奏者，歌唱者、指挥、作曲、编曲、歌剧演员等。</a:t>
            </a:r>
            <a:endParaRPr lang="zh-CN" altLang="en-US" b="1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b="11979"/>
          <a:stretch>
            <a:fillRect/>
          </a:stretch>
        </p:blipFill>
        <p:spPr>
          <a:xfrm>
            <a:off x="327025" y="1958340"/>
            <a:ext cx="5621020" cy="317754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b="11470"/>
          <a:stretch>
            <a:fillRect/>
          </a:stretch>
        </p:blipFill>
        <p:spPr>
          <a:xfrm>
            <a:off x="6490970" y="1958340"/>
            <a:ext cx="5296535" cy="31337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939165" y="767715"/>
            <a:ext cx="1000760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/>
              <a:t>学习的设施包括两座音乐厅，一座歌剧院，一个拥有丰富藏书和音乐收藏品的图书馆供在校师生使用。</a:t>
            </a:r>
            <a:endParaRPr lang="zh-CN" altLang="en-US" sz="2800" b="1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b="9847"/>
          <a:stretch>
            <a:fillRect/>
          </a:stretch>
        </p:blipFill>
        <p:spPr>
          <a:xfrm>
            <a:off x="1939290" y="2200275"/>
            <a:ext cx="7503795" cy="403923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174750" y="366395"/>
            <a:ext cx="10245090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285750" indent="-285750">
              <a:buFont typeface="Arial" charset="0"/>
              <a:buChar char="•"/>
            </a:pPr>
            <a:r>
              <a:rPr lang="zh-CN" altLang="en-US"/>
              <a:t>音乐学院每年授课分为两个学期：分别于九月一日和二月九日开学。</a:t>
            </a:r>
            <a:endParaRPr lang="zh-CN" altLang="en-US"/>
          </a:p>
          <a:p>
            <a:pPr marL="285750" indent="-285750">
              <a:buFont typeface="Arial" charset="0"/>
              <a:buChar char="•"/>
            </a:pPr>
            <a:r>
              <a:rPr lang="zh-CN" altLang="en-US"/>
              <a:t>预科班：（五个月、十个月）本班专为准备进入音乐学院学习者，及计划就读硕士班或博士班的外国学生所设置。预科班课程以专业和俄语的学习为主（或附带一门理论课程）。授课时以俄语为主，英语为辅助语言。</a:t>
            </a:r>
            <a:endParaRPr lang="zh-CN" altLang="en-US"/>
          </a:p>
          <a:p>
            <a:pPr marL="342900" indent="-342900">
              <a:buFont typeface="Arial" charset="0"/>
              <a:buChar char="•"/>
            </a:pPr>
            <a:r>
              <a:rPr lang="zh-CN" altLang="en-US"/>
              <a:t>硕士班：本班学习内容系结合学士、硕士二部分课程为一体，包括：主修课、西洋音乐史、俄国音乐史及音乐理论等，为培养专业表演者（演唱、演奏、指挥等）、作曲者及音乐教师所设置。期间五年（含预科共六年）。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b="10331"/>
          <a:stretch>
            <a:fillRect/>
          </a:stretch>
        </p:blipFill>
        <p:spPr>
          <a:xfrm>
            <a:off x="1478280" y="2475230"/>
            <a:ext cx="9638665" cy="402463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59130" y="228600"/>
            <a:ext cx="10072370" cy="2584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285750" indent="-285750" algn="l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博士班：本班专为欲在专业上求更进一步发展的学生所设置之最高水准课程，已获硕士学位者可申请学习，学习期间二至三年不等，视个人能力而定，毕业后授予"音乐艺术博士'学位之文凭。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l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l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进修班：此课程专为欲更进一步提升专业水平，巩固专业经验的学生所设置。课程以专业学习和俄语为主：专业学习每周3－4时，俄语2－8课时（每课时45分钟）。学习时间自两个月至二年不等，唯在本班学习满六个月以上，并通过相关考核之后，本院方授予世界承认的证书。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l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 algn="l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大师班：本班每年兴办两次：冬季班一月、二月，暑期班六月、七月。课程内容涵盖各项专业，入班资格不设限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r="-115" b="12923"/>
          <a:stretch>
            <a:fillRect/>
          </a:stretch>
        </p:blipFill>
        <p:spPr>
          <a:xfrm>
            <a:off x="659130" y="2939415"/>
            <a:ext cx="4912995" cy="32988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b="12634"/>
          <a:stretch>
            <a:fillRect/>
          </a:stretch>
        </p:blipFill>
        <p:spPr>
          <a:xfrm>
            <a:off x="5957570" y="2939415"/>
            <a:ext cx="5118735" cy="330009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7" name="组合 66" descr="7b0a202020202274657874626f78223a20227b5c2263617465676f72795f69645c223a31303431302c5c2269645c223a32303334323032377d220a7d0a"/>
          <p:cNvGrpSpPr/>
          <p:nvPr/>
        </p:nvGrpSpPr>
        <p:grpSpPr>
          <a:xfrm>
            <a:off x="2117267" y="264893"/>
            <a:ext cx="8150860" cy="800735"/>
            <a:chOff x="5562" y="315"/>
            <a:chExt cx="8461" cy="3780"/>
          </a:xfrm>
        </p:grpSpPr>
        <p:sp>
          <p:nvSpPr>
            <p:cNvPr id="68" name="圆角矩形 67"/>
            <p:cNvSpPr/>
            <p:nvPr>
              <p:custDataLst>
                <p:tags r:id="rId1"/>
              </p:custDataLst>
            </p:nvPr>
          </p:nvSpPr>
          <p:spPr>
            <a:xfrm>
              <a:off x="5562" y="315"/>
              <a:ext cx="8461" cy="3780"/>
            </a:xfrm>
            <a:prstGeom prst="roundRect">
              <a:avLst/>
            </a:prstGeom>
            <a:pattFill prst="lgGrid">
              <a:fgClr>
                <a:srgbClr val="D9E4FD"/>
              </a:fgClr>
              <a:bgClr>
                <a:srgbClr val="C5DAFB"/>
              </a:bgClr>
            </a:pattFill>
            <a:ln w="19050">
              <a:solidFill>
                <a:srgbClr val="68A4F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9" name="圆角矩形 68"/>
            <p:cNvSpPr/>
            <p:nvPr>
              <p:custDataLst>
                <p:tags r:id="rId2"/>
              </p:custDataLst>
            </p:nvPr>
          </p:nvSpPr>
          <p:spPr>
            <a:xfrm>
              <a:off x="5817" y="899"/>
              <a:ext cx="7950" cy="2610"/>
            </a:xfrm>
            <a:prstGeom prst="roundRect">
              <a:avLst>
                <a:gd name="adj" fmla="val 13902"/>
              </a:avLst>
            </a:prstGeom>
            <a:solidFill>
              <a:schemeClr val="bg1"/>
            </a:solidFill>
            <a:ln w="19050">
              <a:solidFill>
                <a:srgbClr val="68A4F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b="1"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圣彼得堡国立音乐学院国际留学生招生信息</a:t>
              </a:r>
              <a:endParaRPr lang="zh-CN" altLang="en-US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266315" y="1275715"/>
            <a:ext cx="7658735" cy="496824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/>
            <a:r>
              <a:rPr lang="zh-CN" altLang="en-US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预科：一年制</a:t>
            </a:r>
            <a:endParaRPr lang="zh-CN" altLang="en-US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endParaRPr lang="zh-CN" altLang="en-US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学制10个月（每年9月-次年6月） 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本科：四年制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舞蹈艺术；芭蕾舞/舞剧导演艺术； 芭蕾舞导演-排练艺术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声乐艺术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音乐-乐器演奏艺术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指挥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音乐学与实用音乐艺术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/>
              <a:t> </a:t>
            </a:r>
            <a:endParaRPr lang="zh-CN" altLang="en-US"/>
          </a:p>
          <a:p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r="927" b="11738"/>
          <a:stretch>
            <a:fillRect/>
          </a:stretch>
        </p:blipFill>
        <p:spPr>
          <a:xfrm>
            <a:off x="2263775" y="327025"/>
            <a:ext cx="7664450" cy="287274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63140" y="3315335"/>
            <a:ext cx="7665720" cy="341503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/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专家学位：学制5年，回国认证为硕士</a:t>
            </a:r>
            <a:endParaRPr lang="zh-CN" altLang="en-US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音乐会表演艺术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交响乐团和学术合唱团艺术指导；交响乐团艺术指导； 学术合唱团艺术指导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音乐-戏剧艺术；歌剧艺术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音乐学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作曲学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r="-10" b="11075"/>
          <a:stretch>
            <a:fillRect/>
          </a:stretch>
        </p:blipFill>
        <p:spPr>
          <a:xfrm>
            <a:off x="699135" y="179070"/>
            <a:ext cx="5024120" cy="30988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r="1031" b="12363"/>
          <a:stretch>
            <a:fillRect/>
          </a:stretch>
        </p:blipFill>
        <p:spPr>
          <a:xfrm>
            <a:off x="6223000" y="179070"/>
            <a:ext cx="5109845" cy="30981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rcRect r="83" b="10628"/>
          <a:stretch>
            <a:fillRect/>
          </a:stretch>
        </p:blipFill>
        <p:spPr>
          <a:xfrm>
            <a:off x="699135" y="3550920"/>
            <a:ext cx="5079365" cy="310007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r="-150" b="10630"/>
          <a:stretch>
            <a:fillRect/>
          </a:stretch>
        </p:blipFill>
        <p:spPr>
          <a:xfrm>
            <a:off x="6223000" y="3551555"/>
            <a:ext cx="5109210" cy="3098800"/>
          </a:xfrm>
          <a:prstGeom prst="rect">
            <a:avLst/>
          </a:prstGeom>
        </p:spPr>
      </p:pic>
    </p:spTree>
    <p:custDataLst>
      <p:tags r:id="rId9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t="18519" r="-219" b="11113"/>
          <a:stretch>
            <a:fillRect/>
          </a:stretch>
        </p:blipFill>
        <p:spPr>
          <a:xfrm>
            <a:off x="2082800" y="305435"/>
            <a:ext cx="8025765" cy="216916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082800" y="2573020"/>
            <a:ext cx="8025765" cy="31705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/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助理-实习：学制2年</a:t>
            </a:r>
            <a:endParaRPr lang="zh-CN" altLang="en-US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音乐-乐器演奏艺术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声乐表演艺术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指挥艺术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285750" indent="-28575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作曲艺术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副博士：学制3年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艺术学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外国留学生可报考院系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Arial" charset="0"/>
              <a:buChar char="•"/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钢琴系、管弦乐系、民族乐器系、声乐-导演系、作曲和指挥系、音乐学系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48000" y="5248275"/>
            <a:ext cx="6096000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b="1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俄罗斯留学咨询</a:t>
            </a:r>
            <a:endParaRPr lang="zh-CN" altLang="en-US" b="1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zh-CN" altLang="en-US" b="1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zh-CN" altLang="en-US" b="1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联系电话：</a:t>
            </a:r>
            <a:r>
              <a:rPr lang="en-US" altLang="zh-CN" b="1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18155152968</a:t>
            </a:r>
            <a:endParaRPr lang="en-US" altLang="zh-CN" b="1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altLang="zh-CN" b="1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zh-CN" altLang="en-US" b="1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微信：</a:t>
            </a:r>
            <a:r>
              <a:rPr lang="en-US" altLang="zh-CN" b="1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lm15556950115  </a:t>
            </a:r>
            <a:endParaRPr lang="en-US" altLang="zh-CN" b="1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4"/>
          <p:cNvSpPr/>
          <p:nvPr>
            <p:ph type="subTitle" idx="1"/>
            <p:custDataLst>
              <p:tags r:id="rId1"/>
            </p:custDataLst>
          </p:nvPr>
        </p:nvSpPr>
        <p:spPr>
          <a:xfrm>
            <a:off x="365125" y="1323340"/>
            <a:ext cx="7216775" cy="4733290"/>
          </a:xfrm>
        </p:spPr>
        <p:txBody>
          <a:bodyPr>
            <a:normAutofit/>
          </a:bodyPr>
          <a:lstStyle/>
          <a:p>
            <a:pPr algn="l"/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李伟艺术学校官方网站:WWW.Lalwqh.com</a:t>
            </a:r>
            <a:endParaRPr lang="zh-CN" altLang="en-US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新浪微博:@李伟艺术学校</a:t>
            </a:r>
            <a:endParaRPr lang="zh-CN" altLang="en-US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学校地址:六安市皖西路仙安商贸城4楼</a:t>
            </a:r>
            <a:endParaRPr lang="zh-CN" altLang="en-US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咨询热线:0564-3287578</a:t>
            </a:r>
            <a:endParaRPr lang="zh-CN" altLang="en-US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手机:18905642695（微信同号）</a:t>
            </a:r>
            <a:endParaRPr lang="zh-CN" altLang="en-US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QQ群号:77063296</a:t>
            </a:r>
            <a:r>
              <a:rPr lang="en-US" altLang="zh-CN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</a:t>
            </a:r>
            <a:endParaRPr lang="en-US" altLang="zh-CN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67" name="组合 66" descr="7b0a202020202274657874626f78223a20227b5c2263617465676f72795f69645c223a31303431302c5c2269645c223a32303334323032377d220a7d0a"/>
          <p:cNvGrpSpPr/>
          <p:nvPr/>
        </p:nvGrpSpPr>
        <p:grpSpPr>
          <a:xfrm>
            <a:off x="2117267" y="264893"/>
            <a:ext cx="8150860" cy="800735"/>
            <a:chOff x="5562" y="315"/>
            <a:chExt cx="8461" cy="3780"/>
          </a:xfrm>
        </p:grpSpPr>
        <p:sp>
          <p:nvSpPr>
            <p:cNvPr id="68" name="圆角矩形 67"/>
            <p:cNvSpPr/>
            <p:nvPr>
              <p:custDataLst>
                <p:tags r:id="rId2"/>
              </p:custDataLst>
            </p:nvPr>
          </p:nvSpPr>
          <p:spPr>
            <a:xfrm>
              <a:off x="5562" y="315"/>
              <a:ext cx="8461" cy="3780"/>
            </a:xfrm>
            <a:prstGeom prst="roundRect">
              <a:avLst/>
            </a:prstGeom>
            <a:pattFill prst="lgGrid">
              <a:fgClr>
                <a:srgbClr val="D9E4FD"/>
              </a:fgClr>
              <a:bgClr>
                <a:srgbClr val="C5DAFB"/>
              </a:bgClr>
            </a:pattFill>
            <a:ln w="19050">
              <a:solidFill>
                <a:srgbClr val="68A4F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9" name="圆角矩形 68"/>
            <p:cNvSpPr/>
            <p:nvPr>
              <p:custDataLst>
                <p:tags r:id="rId3"/>
              </p:custDataLst>
            </p:nvPr>
          </p:nvSpPr>
          <p:spPr>
            <a:xfrm>
              <a:off x="5817" y="899"/>
              <a:ext cx="7950" cy="2610"/>
            </a:xfrm>
            <a:prstGeom prst="roundRect">
              <a:avLst>
                <a:gd name="adj" fmla="val 13902"/>
              </a:avLst>
            </a:prstGeom>
            <a:solidFill>
              <a:schemeClr val="bg1"/>
            </a:solidFill>
            <a:ln w="19050">
              <a:solidFill>
                <a:srgbClr val="68A4F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b="1"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相关问题咨询</a:t>
              </a:r>
              <a:endParaRPr lang="zh-CN" altLang="en-US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sp>
        <p:nvSpPr>
          <p:cNvPr id="2" name="Title 1"/>
          <p:cNvSpPr/>
          <p:nvPr>
            <p:ph type="ctrTitle"/>
          </p:nvPr>
        </p:nvSpPr>
        <p:spPr/>
        <p:txBody>
          <a:bodyPr/>
          <a:p>
            <a:r>
              <a:rPr lang="en-US" altLang="zh-CN"/>
              <a:t>  </a:t>
            </a:r>
            <a:endParaRPr lang="en-US" altLang="zh-CN"/>
          </a:p>
        </p:txBody>
      </p:sp>
      <p:pic>
        <p:nvPicPr>
          <p:cNvPr id="3" name="图片 2" descr="/private/var/mobile/Containers/Data/Application/6877BF22-FF71-4057-A8B4-45FD19EA8222/tmp/insert_image_tmp_dir/2023-06-19 15:24:37.373000.png2023-06-19 15:24:37.373000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385560" y="2892108"/>
            <a:ext cx="5101590" cy="357378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"/>
</p:tagLst>
</file>

<file path=ppt/tags/tag73.xml><?xml version="1.0" encoding="utf-8"?>
<p:tagLst xmlns:p="http://schemas.openxmlformats.org/presentationml/2006/main">
  <p:tag name="KSO_WM_BEAUTIFY_FLAG" val="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p="http://schemas.openxmlformats.org/presentationml/2006/main">
  <p:tag name="KSO_WM_BEAUTIFY_FLAG" val=""/>
</p:tagLst>
</file>

<file path=ppt/tags/tag77.xml><?xml version="1.0" encoding="utf-8"?>
<p:tagLst xmlns:p="http://schemas.openxmlformats.org/presentationml/2006/main">
  <p:tag name="KSO_WM_BEAUTIFY_FLAG" val=""/>
</p:tagLst>
</file>

<file path=ppt/tags/tag78.xml><?xml version="1.0" encoding="utf-8"?>
<p:tagLst xmlns:p="http://schemas.openxmlformats.org/presentationml/2006/main">
  <p:tag name="KSO_WM_BEAUTIFY_FLAG" val=""/>
</p:tagLst>
</file>

<file path=ppt/tags/tag79.xml><?xml version="1.0" encoding="utf-8"?>
<p:tagLst xmlns:p="http://schemas.openxmlformats.org/presentationml/2006/main">
  <p:tag name="KSO_WM_BEAUTIFY_FLAG" val="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2.xml><?xml version="1.0" encoding="utf-8"?>
<p:tagLst xmlns:p="http://schemas.openxmlformats.org/presentationml/2006/main">
  <p:tag name="KSO_WM_TEMPLATE_CATEGORY" val="preset"/>
  <p:tag name="KSO_WM_TEMPLATE_INDEX" val="11"/>
  <p:tag name="KSO_WM_UNIT_TYPE" val="b"/>
  <p:tag name="KSO_WM_UNIT_INDEX" val="1"/>
  <p:tag name="KSO_WM_UNIT_ID" val="256*b*1"/>
  <p:tag name="KSO_WM_UNIT_CLEAR" val="1"/>
  <p:tag name="KSO_WM_UNIT_LAYERLEVEL" val="1"/>
  <p:tag name="KSO_WM_UNIT_VALUE" val="140"/>
  <p:tag name="KSO_WM_UNIT_ISCONTENTSTITLE" val="0"/>
  <p:tag name="KSO_WM_UNIT_HIGHLIGHT" val="0"/>
  <p:tag name="KSO_WM_UNIT_COMPATIBLE" val="0"/>
  <p:tag name="KSO_WM_UNIT_PRESET_TEXT" val="请在此处添加副标题"/>
  <p:tag name="KSO_WM_BEAUTIFY_FLAG" val="#wm#"/>
  <p:tag name="KSO_WM_TAG_VERSION" val="1.0"/>
</p:tagLst>
</file>

<file path=ppt/tags/tag83.xml><?xml version="1.0" encoding="utf-8"?>
<p:tagLst xmlns:p="http://schemas.openxmlformats.org/presentationml/2006/main">
  <p:tag name="KSO_WM_BEAUTIFY_FLAG" val=""/>
</p:tagLst>
</file>

<file path=ppt/tags/tag84.xml><?xml version="1.0" encoding="utf-8"?>
<p:tagLst xmlns:p="http://schemas.openxmlformats.org/presentationml/2006/main">
  <p:tag name="KSO_WM_BEAUTIFY_FLAG" val=""/>
</p:tagLst>
</file>

<file path=ppt/tags/tag85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/>
  <PresentationFormat>宽屏</PresentationFormat>
  <Paragraphs>74</Paragraphs>
  <Slides>0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0" baseType="lpstr">
      <vt:lpstr>Arial</vt:lpstr>
      <vt:lpstr>宋体</vt:lpstr>
      <vt:lpstr>Wingdings</vt:lpstr>
      <vt:lpstr>微软雅黑</vt:lpstr>
      <vt:lpstr>Calibri</vt:lpstr>
      <vt:lpstr>Office 主题​​</vt:lpstr>
      <vt:lpstr>圣彼得堡 国立音乐学院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请在此处添加标题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iPad</cp:lastModifiedBy>
  <cp:revision>159</cp:revision>
  <dcterms:created xsi:type="dcterms:W3CDTF">1900-01-01T00:00:00Z</dcterms:created>
  <dcterms:modified xsi:type="dcterms:W3CDTF">1900-01-01T00:00:00Z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2052-11.37.0</vt:lpwstr>
  </property>
  <property fmtid="{D5CDD505-2E9C-101B-9397-08002B2CF9AE}" pid="3" name="ICV">
    <vt:lpwstr>E0E367966E1D190770039064E980FCC6_33</vt:lpwstr>
  </property>
</Properties>
</file>