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20"/>
  </p:notesMasterIdLst>
  <p:sldIdLst>
    <p:sldId id="256" r:id="rId4"/>
    <p:sldId id="258" r:id="rId5"/>
    <p:sldId id="262" r:id="rId6"/>
    <p:sldId id="263" r:id="rId7"/>
    <p:sldId id="268" r:id="rId8"/>
    <p:sldId id="271" r:id="rId9"/>
    <p:sldId id="274" r:id="rId10"/>
    <p:sldId id="276" r:id="rId11"/>
    <p:sldId id="269" r:id="rId12"/>
    <p:sldId id="267" r:id="rId13"/>
    <p:sldId id="278" r:id="rId14"/>
    <p:sldId id="279" r:id="rId15"/>
    <p:sldId id="284" r:id="rId16"/>
    <p:sldId id="280" r:id="rId17"/>
    <p:sldId id="281" r:id="rId18"/>
    <p:sldId id="282" r:id="rId19"/>
  </p:sldIdLst>
  <p:sldSz cx="12192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e60f660f-44c6-47be-9948-49e85daff4af}">
          <p14:sldIdLst>
            <p14:sldId id="256"/>
            <p14:sldId id="258"/>
            <p14:sldId id="262"/>
            <p14:sldId id="263"/>
            <p14:sldId id="268"/>
            <p14:sldId id="271"/>
            <p14:sldId id="274"/>
            <p14:sldId id="276"/>
            <p14:sldId id="269"/>
            <p14:sldId id="267"/>
            <p14:sldId id="278"/>
            <p14:sldId id="279"/>
            <p14:sldId id="280"/>
            <p14:sldId id="281"/>
            <p14:sldId id="28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/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/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/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/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/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/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tags" Target="../tags/tag66.xml"/><Relationship Id="rId5" Type="http://schemas.openxmlformats.org/officeDocument/2006/relationships/tags" Target="../tags/tag65.xml"/><Relationship Id="rId4" Type="http://schemas.openxmlformats.org/officeDocument/2006/relationships/tags" Target="../tags/tag64.xml"/><Relationship Id="rId3" Type="http://schemas.openxmlformats.org/officeDocument/2006/relationships/tags" Target="../tags/tag63.xml"/><Relationship Id="rId2" Type="http://schemas.openxmlformats.org/officeDocument/2006/relationships/tags" Target="../tags/tag62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71.xml"/><Relationship Id="rId5" Type="http://schemas.openxmlformats.org/officeDocument/2006/relationships/tags" Target="../tags/tag70.xml"/><Relationship Id="rId4" Type="http://schemas.openxmlformats.org/officeDocument/2006/relationships/tags" Target="../tags/tag69.xml"/><Relationship Id="rId3" Type="http://schemas.openxmlformats.org/officeDocument/2006/relationships/tags" Target="../tags/tag68.xml"/><Relationship Id="rId2" Type="http://schemas.openxmlformats.org/officeDocument/2006/relationships/tags" Target="../tags/tag67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76.xml"/><Relationship Id="rId5" Type="http://schemas.openxmlformats.org/officeDocument/2006/relationships/tags" Target="../tags/tag75.xml"/><Relationship Id="rId4" Type="http://schemas.openxmlformats.org/officeDocument/2006/relationships/tags" Target="../tags/tag74.xml"/><Relationship Id="rId3" Type="http://schemas.openxmlformats.org/officeDocument/2006/relationships/tags" Target="../tags/tag73.xml"/><Relationship Id="rId2" Type="http://schemas.openxmlformats.org/officeDocument/2006/relationships/tags" Target="../tags/tag72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7" Type="http://schemas.openxmlformats.org/officeDocument/2006/relationships/tags" Target="../tags/tag82.xml"/><Relationship Id="rId6" Type="http://schemas.openxmlformats.org/officeDocument/2006/relationships/tags" Target="../tags/tag81.xml"/><Relationship Id="rId5" Type="http://schemas.openxmlformats.org/officeDocument/2006/relationships/tags" Target="../tags/tag80.xml"/><Relationship Id="rId4" Type="http://schemas.openxmlformats.org/officeDocument/2006/relationships/tags" Target="../tags/tag79.xml"/><Relationship Id="rId3" Type="http://schemas.openxmlformats.org/officeDocument/2006/relationships/tags" Target="../tags/tag78.xml"/><Relationship Id="rId2" Type="http://schemas.openxmlformats.org/officeDocument/2006/relationships/tags" Target="../tags/tag77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90.xml"/><Relationship Id="rId8" Type="http://schemas.openxmlformats.org/officeDocument/2006/relationships/tags" Target="../tags/tag89.xml"/><Relationship Id="rId7" Type="http://schemas.openxmlformats.org/officeDocument/2006/relationships/tags" Target="../tags/tag88.xml"/><Relationship Id="rId6" Type="http://schemas.openxmlformats.org/officeDocument/2006/relationships/tags" Target="../tags/tag87.xml"/><Relationship Id="rId5" Type="http://schemas.openxmlformats.org/officeDocument/2006/relationships/tags" Target="../tags/tag86.xml"/><Relationship Id="rId4" Type="http://schemas.openxmlformats.org/officeDocument/2006/relationships/tags" Target="../tags/tag85.xml"/><Relationship Id="rId3" Type="http://schemas.openxmlformats.org/officeDocument/2006/relationships/tags" Target="../tags/tag84.xml"/><Relationship Id="rId2" Type="http://schemas.openxmlformats.org/officeDocument/2006/relationships/tags" Target="../tags/tag83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5" Type="http://schemas.openxmlformats.org/officeDocument/2006/relationships/tags" Target="../tags/tag94.xml"/><Relationship Id="rId4" Type="http://schemas.openxmlformats.org/officeDocument/2006/relationships/tags" Target="../tags/tag93.xml"/><Relationship Id="rId3" Type="http://schemas.openxmlformats.org/officeDocument/2006/relationships/tags" Target="../tags/tag92.xml"/><Relationship Id="rId2" Type="http://schemas.openxmlformats.org/officeDocument/2006/relationships/tags" Target="../tags/tag91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97.xml"/><Relationship Id="rId3" Type="http://schemas.openxmlformats.org/officeDocument/2006/relationships/tags" Target="../tags/tag96.xml"/><Relationship Id="rId2" Type="http://schemas.openxmlformats.org/officeDocument/2006/relationships/tags" Target="../tags/tag95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7" Type="http://schemas.openxmlformats.org/officeDocument/2006/relationships/tags" Target="../tags/tag103.xml"/><Relationship Id="rId6" Type="http://schemas.openxmlformats.org/officeDocument/2006/relationships/tags" Target="../tags/tag102.xml"/><Relationship Id="rId5" Type="http://schemas.openxmlformats.org/officeDocument/2006/relationships/tags" Target="../tags/tag101.xml"/><Relationship Id="rId4" Type="http://schemas.openxmlformats.org/officeDocument/2006/relationships/tags" Target="../tags/tag100.xml"/><Relationship Id="rId3" Type="http://schemas.openxmlformats.org/officeDocument/2006/relationships/tags" Target="../tags/tag99.xml"/><Relationship Id="rId2" Type="http://schemas.openxmlformats.org/officeDocument/2006/relationships/tags" Target="../tags/tag98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6" Type="http://schemas.openxmlformats.org/officeDocument/2006/relationships/tags" Target="../tags/tag108.xml"/><Relationship Id="rId5" Type="http://schemas.openxmlformats.org/officeDocument/2006/relationships/tags" Target="../tags/tag107.xml"/><Relationship Id="rId4" Type="http://schemas.openxmlformats.org/officeDocument/2006/relationships/tags" Target="../tags/tag106.xml"/><Relationship Id="rId3" Type="http://schemas.openxmlformats.org/officeDocument/2006/relationships/tags" Target="../tags/tag105.xml"/><Relationship Id="rId2" Type="http://schemas.openxmlformats.org/officeDocument/2006/relationships/tags" Target="../tags/tag104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5" Type="http://schemas.openxmlformats.org/officeDocument/2006/relationships/tags" Target="../tags/tag112.xml"/><Relationship Id="rId4" Type="http://schemas.openxmlformats.org/officeDocument/2006/relationships/tags" Target="../tags/tag111.xml"/><Relationship Id="rId3" Type="http://schemas.openxmlformats.org/officeDocument/2006/relationships/tags" Target="../tags/tag110.xml"/><Relationship Id="rId2" Type="http://schemas.openxmlformats.org/officeDocument/2006/relationships/tags" Target="../tags/tag109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6" Type="http://schemas.openxmlformats.org/officeDocument/2006/relationships/tags" Target="../tags/tag117.xml"/><Relationship Id="rId5" Type="http://schemas.openxmlformats.org/officeDocument/2006/relationships/tags" Target="../tags/tag116.xml"/><Relationship Id="rId4" Type="http://schemas.openxmlformats.org/officeDocument/2006/relationships/tags" Target="../tags/tag115.xml"/><Relationship Id="rId3" Type="http://schemas.openxmlformats.org/officeDocument/2006/relationships/tags" Target="../tags/tag114.xml"/><Relationship Id="rId2" Type="http://schemas.openxmlformats.org/officeDocument/2006/relationships/tags" Target="../tags/tag113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/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/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/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/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/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/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/>
          <p:nvPr>
            <p:ph type="body" idx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/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/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/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/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/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/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/>
          <p:nvPr>
            <p:ph type="body" idx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/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/>
          <p:nvPr>
            <p:ph type="body" sz="quarter" idx="3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/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/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/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/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/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/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/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/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/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/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/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/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/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1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/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/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/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/>
          <p:nvPr>
            <p:ph type="title" orient="vert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/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/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/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/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/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/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/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/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/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/>
          <p:nvPr>
            <p:ph type="title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/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/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/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/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/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charset="0"/>
                <a:ea typeface="微软雅黑" charset="0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/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charset="2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/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/>
          <p:nvPr>
            <p:ph type="body" idx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/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charset="0"/>
                <a:ea typeface="微软雅黑" charset="0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/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charset="2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/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微软雅黑" charset="0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微软雅黑" charset="0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微软雅黑" charset="0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charset="2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  <a:ea typeface="微软雅黑" charset="0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/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/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/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charset="0"/>
                <a:ea typeface="微软雅黑" charset="0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/>
          <p:nvPr>
            <p:ph type="body" idx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charset="0"/>
                <a:ea typeface="微软雅黑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/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charset="2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/>
          <p:nvPr>
            <p:ph type="body" sz="quarter" idx="3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/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charset="2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/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/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/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charset="0"/>
                <a:ea typeface="微软雅黑" charset="0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/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/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/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/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/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/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/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/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charset="0"/>
              <a:buNone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</a:defRPr>
            </a:lvl2pPr>
            <a:lvl3pPr eaLnBrk="1" fontAlgn="auto" latinLnBrk="0" hangingPunct="1">
              <a:buFont typeface="Arial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charset="0"/>
                <a:ea typeface="微软雅黑" charset="0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/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/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/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/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/>
          <p:nvPr>
            <p:ph type="title" orient="vert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charset="0"/>
                <a:ea typeface="微软雅黑" charset="0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/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charset="2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/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/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/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/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/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charset="2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/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/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/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/>
          <p:nvPr>
            <p:ph type="title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charset="0"/>
                <a:ea typeface="微软雅黑" charset="0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/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9" Type="http://schemas.openxmlformats.org/officeDocument/2006/relationships/theme" Target="../theme/theme2.xml"/><Relationship Id="rId18" Type="http://schemas.openxmlformats.org/officeDocument/2006/relationships/tags" Target="../tags/tag123.xml"/><Relationship Id="rId17" Type="http://schemas.openxmlformats.org/officeDocument/2006/relationships/tags" Target="../tags/tag122.xml"/><Relationship Id="rId16" Type="http://schemas.openxmlformats.org/officeDocument/2006/relationships/tags" Target="../tags/tag121.xml"/><Relationship Id="rId15" Type="http://schemas.openxmlformats.org/officeDocument/2006/relationships/tags" Target="../tags/tag120.xml"/><Relationship Id="rId14" Type="http://schemas.openxmlformats.org/officeDocument/2006/relationships/tags" Target="../tags/tag119.xml"/><Relationship Id="rId13" Type="http://schemas.openxmlformats.org/officeDocument/2006/relationships/tags" Target="../tags/tag118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/>
          <p:nvPr>
            <p:ph type="title"/>
            <p:custDataLst>
              <p:tags r:id="rId13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/>
          <p:nvPr>
            <p:ph type="body" idx="1"/>
            <p:custDataLst>
              <p:tags r:id="rId14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/>
          <p:nvPr>
            <p:ph type="dt" sz="half" idx="2"/>
            <p:custDataLst>
              <p:tags r:id="rId15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1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3"/>
            <p:custDataLst>
              <p:tags r:id="rId16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/>
          <p:nvPr>
            <p:ph type="sldNum" sz="quarter" idx="4"/>
            <p:custDataLst>
              <p:tags r:id="rId17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charset="2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/>
          <p:nvPr>
            <p:ph type="title"/>
            <p:custDataLst>
              <p:tags r:id="rId13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/>
          <p:nvPr>
            <p:ph type="body" idx="1"/>
            <p:custDataLst>
              <p:tags r:id="rId14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/>
          <p:nvPr>
            <p:ph type="dt" sz="half" idx="2"/>
            <p:custDataLst>
              <p:tags r:id="rId15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charset="0"/>
                <a:ea typeface="微软雅黑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/>
          <p:nvPr>
            <p:ph type="ftr" sz="quarter" idx="3"/>
            <p:custDataLst>
              <p:tags r:id="rId16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charset="0"/>
                <a:ea typeface="微软雅黑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/>
          <p:nvPr>
            <p:ph type="sldNum" sz="quarter" idx="4"/>
            <p:custDataLst>
              <p:tags r:id="rId17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charset="0"/>
                <a:ea typeface="微软雅黑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charset="0"/>
          <a:ea typeface="微软雅黑" charset="0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charset="0"/>
          <a:ea typeface="微软雅黑" charset="0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charset="0"/>
          <a:ea typeface="微软雅黑" charset="0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charset="0"/>
          <a:ea typeface="微软雅黑" charset="0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charset="2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charset="0"/>
          <a:ea typeface="微软雅黑" charset="0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charset="0"/>
          <a:ea typeface="微软雅黑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126.xml"/><Relationship Id="rId3" Type="http://schemas.openxmlformats.org/officeDocument/2006/relationships/image" Target="../media/image2.png"/><Relationship Id="rId2" Type="http://schemas.openxmlformats.org/officeDocument/2006/relationships/tags" Target="../tags/tag125.xml"/><Relationship Id="rId1" Type="http://schemas.openxmlformats.org/officeDocument/2006/relationships/tags" Target="../tags/tag12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27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8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29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0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1.xml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33.xml"/><Relationship Id="rId2" Type="http://schemas.openxmlformats.org/officeDocument/2006/relationships/image" Target="../media/image4.png"/><Relationship Id="rId1" Type="http://schemas.openxmlformats.org/officeDocument/2006/relationships/tags" Target="../tags/tag132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35.xml"/><Relationship Id="rId2" Type="http://schemas.openxmlformats.org/officeDocument/2006/relationships/image" Target="../media/image4.png"/><Relationship Id="rId1" Type="http://schemas.openxmlformats.org/officeDocument/2006/relationships/tags" Target="../tags/tag13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7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142.xml"/><Relationship Id="rId4" Type="http://schemas.openxmlformats.org/officeDocument/2006/relationships/tags" Target="../tags/tag141.xml"/><Relationship Id="rId3" Type="http://schemas.openxmlformats.org/officeDocument/2006/relationships/tags" Target="../tags/tag140.xml"/><Relationship Id="rId2" Type="http://schemas.openxmlformats.org/officeDocument/2006/relationships/tags" Target="../tags/tag139.xml"/><Relationship Id="rId1" Type="http://schemas.openxmlformats.org/officeDocument/2006/relationships/tags" Target="../tags/tag13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44.xml"/><Relationship Id="rId1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150.xml"/><Relationship Id="rId8" Type="http://schemas.openxmlformats.org/officeDocument/2006/relationships/image" Target="../media/image9.png"/><Relationship Id="rId7" Type="http://schemas.openxmlformats.org/officeDocument/2006/relationships/tags" Target="../tags/tag149.xml"/><Relationship Id="rId6" Type="http://schemas.openxmlformats.org/officeDocument/2006/relationships/tags" Target="../tags/tag148.xml"/><Relationship Id="rId5" Type="http://schemas.openxmlformats.org/officeDocument/2006/relationships/tags" Target="../tags/tag147.xml"/><Relationship Id="rId4" Type="http://schemas.openxmlformats.org/officeDocument/2006/relationships/image" Target="../media/image8.png"/><Relationship Id="rId3" Type="http://schemas.openxmlformats.org/officeDocument/2006/relationships/tags" Target="../tags/tag146.xml"/><Relationship Id="rId2" Type="http://schemas.openxmlformats.org/officeDocument/2006/relationships/image" Target="../media/image7.png"/><Relationship Id="rId10" Type="http://schemas.openxmlformats.org/officeDocument/2006/relationships/slideLayout" Target="../slideLayouts/slideLayout2.xml"/><Relationship Id="rId1" Type="http://schemas.openxmlformats.org/officeDocument/2006/relationships/tags" Target="../tags/tag145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156.xml"/><Relationship Id="rId8" Type="http://schemas.openxmlformats.org/officeDocument/2006/relationships/tags" Target="../tags/tag155.xml"/><Relationship Id="rId7" Type="http://schemas.openxmlformats.org/officeDocument/2006/relationships/tags" Target="../tags/tag154.xml"/><Relationship Id="rId6" Type="http://schemas.openxmlformats.org/officeDocument/2006/relationships/image" Target="../media/image12.png"/><Relationship Id="rId5" Type="http://schemas.openxmlformats.org/officeDocument/2006/relationships/tags" Target="../tags/tag153.xml"/><Relationship Id="rId4" Type="http://schemas.openxmlformats.org/officeDocument/2006/relationships/image" Target="../media/image11.png"/><Relationship Id="rId3" Type="http://schemas.openxmlformats.org/officeDocument/2006/relationships/tags" Target="../tags/tag152.xml"/><Relationship Id="rId2" Type="http://schemas.openxmlformats.org/officeDocument/2006/relationships/image" Target="../media/image10.png"/><Relationship Id="rId10" Type="http://schemas.openxmlformats.org/officeDocument/2006/relationships/slideLayout" Target="../slideLayouts/slideLayout2.xml"/><Relationship Id="rId1" Type="http://schemas.openxmlformats.org/officeDocument/2006/relationships/tags" Target="../tags/tag15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/>
          <p:nvPr>
            <p:ph type="ctrTitle"/>
            <p:custDataLst>
              <p:tags r:id="rId1"/>
            </p:custDataLst>
          </p:nvPr>
        </p:nvSpPr>
        <p:spPr>
          <a:xfrm>
            <a:off x="2392600" y="513715"/>
            <a:ext cx="9799200" cy="2570400"/>
          </a:xfrm>
        </p:spPr>
        <p:txBody>
          <a:bodyPr>
            <a:normAutofit fontScale="90000"/>
          </a:bodyPr>
          <a:p>
            <a:r>
              <a:rPr lang="en-US" altLang="zh-CN"/>
              <a:t>                </a:t>
            </a:r>
            <a:r>
              <a:rPr lang="zh-CN" altLang="zh-CN" sz="73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俄罗斯格涅辛</a:t>
            </a:r>
            <a:br>
              <a:rPr lang="zh-CN" altLang="zh-CN" sz="67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</a:br>
            <a:r>
              <a:rPr lang="en-US" altLang="zh-CN" sz="67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       </a:t>
            </a:r>
            <a:r>
              <a:rPr lang="zh-CN" altLang="zh-CN" sz="6700"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/>
              </a:rPr>
              <a:t>音乐学院</a:t>
            </a:r>
            <a:endParaRPr lang="zh-CN" altLang="zh-CN" sz="6700"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副标题 2"/>
          <p:cNvSpPr/>
          <p:nvPr>
            <p:ph type="subTitle" idx="1"/>
            <p:custDataLst>
              <p:tags r:id="rId2"/>
            </p:custDataLst>
          </p:nvPr>
        </p:nvSpPr>
        <p:spPr>
          <a:xfrm>
            <a:off x="7348220" y="4027805"/>
            <a:ext cx="4130675" cy="642620"/>
          </a:xfrm>
          <a:solidFill>
            <a:schemeClr val="accent4">
              <a:lumMod val="50000"/>
              <a:alpha val="63000"/>
            </a:schemeClr>
          </a:solidFill>
          <a:ln w="66675" cap="flat" cmpd="tri">
            <a:noFill/>
            <a:prstDash val="solid"/>
          </a:ln>
        </p:spPr>
        <p:txBody>
          <a:bodyPr/>
          <a:p>
            <a:r>
              <a:rPr lang="zh-CN" altLang="en-US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针对外国自费留学生</a:t>
            </a:r>
            <a:endParaRPr lang="zh-CN" altLang="en-US" b="1"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6740" y="332105"/>
            <a:ext cx="4239260" cy="595693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97510" y="1401445"/>
            <a:ext cx="736600" cy="381825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vert270" wrap="square" rtlCol="0">
            <a:spAutoFit/>
          </a:bodyPr>
          <a:p>
            <a:r>
              <a:rPr lang="en-US" altLang="zh-CN"/>
              <a:t>   </a:t>
            </a:r>
            <a:r>
              <a:rPr lang="en-US" altLang="zh-CN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2023——2024  </a:t>
            </a: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学年招生简章</a:t>
            </a:r>
            <a:r>
              <a:rPr lang="en-US" altLang="zh-CN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</a:t>
            </a:r>
            <a:endParaRPr lang="en-US" altLang="zh-CN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 </a:t>
            </a: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俄罗斯格涅辛音乐学院</a:t>
            </a:r>
            <a:endParaRPr lang="zh-CN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/>
          <p:nvPr>
            <p:ph idx="1"/>
          </p:nvPr>
        </p:nvSpPr>
        <p:spPr>
          <a:xfrm>
            <a:off x="1243330" y="1607820"/>
            <a:ext cx="6607810" cy="297243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60000"/>
          </a:bodyPr>
          <a:p>
            <a:r>
              <a:rPr lang="zh-CN" altLang="en-US"/>
              <a:t>学院成立于 1895 年 2 月 15 号，俄罗斯历史最为悠久的音乐学院之一</a:t>
            </a:r>
            <a:endParaRPr lang="zh-CN" altLang="en-US"/>
          </a:p>
          <a:p>
            <a:r>
              <a:rPr lang="zh-CN" altLang="en-US"/>
              <a:t>独一无二的艺术人才培养模式:</a:t>
            </a:r>
            <a:r>
              <a:rPr lang="zh-CN" altLang="en-US" sz="2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附小-附中-大学|学院的结构:音乐学院附小，音乐学院附中，通俗乐-爵士乐附中和 音乐学院</a:t>
            </a:r>
            <a:r>
              <a:rPr lang="zh-CN" altLang="en-US"/>
              <a:t>。</a:t>
            </a:r>
            <a:endParaRPr lang="zh-CN" altLang="en-US"/>
          </a:p>
          <a:p>
            <a:r>
              <a:rPr lang="zh-CN" altLang="en-US"/>
              <a:t> 各个教育阶段，总共将近</a:t>
            </a:r>
            <a:r>
              <a:rPr lang="zh-CN" altLang="en-US" sz="2000"/>
              <a:t> </a:t>
            </a:r>
            <a:r>
              <a:rPr lang="zh-CN" altLang="en-US" sz="2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sym typeface="+mn-ea"/>
              </a:rPr>
              <a:t> 3000</a:t>
            </a:r>
            <a:r>
              <a:rPr lang="zh-CN" altLang="en-US"/>
              <a:t>多名在校生。</a:t>
            </a:r>
            <a:endParaRPr lang="zh-CN" altLang="en-US"/>
          </a:p>
          <a:p>
            <a:r>
              <a:rPr lang="zh-CN" altLang="en-US"/>
              <a:t> 广泛的专业(学院派音乐教育、民族音乐教育、理论专业、音乐管 理)。 </a:t>
            </a:r>
            <a:endParaRPr lang="zh-CN" altLang="en-US"/>
          </a:p>
          <a:p>
            <a:r>
              <a:rPr lang="zh-CN" altLang="en-US"/>
              <a:t>格涅辛音乐学院-欧洲音乐学院联盟成员。</a:t>
            </a:r>
            <a:endParaRPr lang="zh-CN" altLang="en-US"/>
          </a:p>
          <a:p>
            <a:r>
              <a:rPr lang="zh-CN" altLang="en-US"/>
              <a:t> 格涅辛音乐学院-俄罗斯联邦建筑文化遗产</a:t>
            </a:r>
            <a:endParaRPr lang="zh-CN" altLang="en-US"/>
          </a:p>
          <a:p>
            <a:r>
              <a:rPr lang="zh-CN" altLang="en-US"/>
              <a:t>格涅辛音乐学院-俄罗斯第一</a:t>
            </a:r>
            <a:r>
              <a:rPr lang="zh-CN" altLang="en-US" sz="20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所开设联合国教科文组织教研室</a:t>
            </a:r>
            <a:r>
              <a:rPr lang="zh-CN" altLang="en-US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(</a:t>
            </a:r>
            <a:r>
              <a:rPr lang="zh-CN" altLang="en-US"/>
              <a:t>音 乐技巧与现代演奏教研室)的音乐学院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l="5501" t="-973" r="-12710" b="973"/>
          <a:stretch>
            <a:fillRect/>
          </a:stretch>
        </p:blipFill>
        <p:spPr>
          <a:xfrm>
            <a:off x="7989570" y="353695"/>
            <a:ext cx="4638675" cy="54813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</p:pic>
      <p:sp>
        <p:nvSpPr>
          <p:cNvPr id="5" name="标题 4"/>
          <p:cNvSpPr/>
          <p:nvPr>
            <p:ph type="title"/>
          </p:nvPr>
        </p:nvSpPr>
        <p:spPr>
          <a:xfrm>
            <a:off x="2001520" y="608330"/>
            <a:ext cx="9575800" cy="705485"/>
          </a:xfrm>
        </p:spPr>
        <p:txBody>
          <a:bodyPr/>
          <a:p>
            <a:r>
              <a:rPr lang="zh-CN" altLang="en-US"/>
              <a:t>成为学院历史的一部分</a:t>
            </a: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895350"/>
            <a:ext cx="1243330" cy="694055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1200000" rev="0"/>
              </a:camera>
              <a:lightRig rig="threePt" dir="t"/>
            </a:scene3d>
          </a:bodyPr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28270" y="2839720"/>
            <a:ext cx="1243965" cy="588645"/>
          </a:xfrm>
          <a:prstGeom prst="rect">
            <a:avLst/>
          </a:prstGeom>
          <a:noFill/>
        </p:spPr>
        <p:txBody>
          <a:bodyPr vert="vert270" wrap="square" rtlCol="0">
            <a:noAutofit/>
            <a:scene3d>
              <a:camera prst="orthographicFront">
                <a:rot lat="12600000" lon="1800000" rev="8400000"/>
              </a:camera>
              <a:lightRig rig="threePt" dir="t"/>
            </a:scene3d>
            <a:flatTx/>
          </a:bodyPr>
          <a:p>
            <a:r>
              <a:rPr lang="zh-CN" altLang="en-US" b="1"/>
              <a:t>关于学院</a:t>
            </a:r>
            <a:endParaRPr lang="zh-CN" altLang="en-US" b="1"/>
          </a:p>
        </p:txBody>
      </p:sp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/>
          <p:nvPr>
            <p:ph idx="1"/>
          </p:nvPr>
        </p:nvSpPr>
        <p:spPr>
          <a:xfrm>
            <a:off x="1243965" y="251460"/>
            <a:ext cx="10839450" cy="6607175"/>
          </a:xfrm>
        </p:spPr>
        <p:txBody>
          <a:bodyPr>
            <a:normAutofit fontScale="30000"/>
          </a:bodyPr>
          <a:p>
            <a:pPr marL="0" indent="0">
              <a:buNone/>
            </a:pPr>
            <a:r>
              <a:rPr lang="en-US" altLang="zh-CN" sz="4000" b="1"/>
              <a:t> </a:t>
            </a:r>
            <a:r>
              <a:rPr lang="zh-CN" altLang="en-US" sz="4800" b="1"/>
              <a:t>高等教育</a:t>
            </a:r>
            <a:endParaRPr lang="zh-CN" altLang="en-US" sz="3200" b="1"/>
          </a:p>
          <a:p>
            <a:r>
              <a:rPr lang="zh-CN" altLang="en-US" sz="4700" b="1"/>
              <a:t>适用于完成音乐附中的学生(中院学生平均年的 18-26岁)</a:t>
            </a:r>
            <a:endParaRPr lang="zh-CN" altLang="en-US" sz="4700" b="1"/>
          </a:p>
          <a:p>
            <a:r>
              <a:rPr lang="zh-CN" altLang="en-US" sz="4700" b="1"/>
              <a:t>必须掌握俄语</a:t>
            </a:r>
            <a:endParaRPr lang="zh-CN" altLang="en-US" sz="4700" b="1"/>
          </a:p>
          <a:p>
            <a:r>
              <a:rPr lang="zh-CN" altLang="en-US" sz="4700" b="1"/>
              <a:t>可入读一年预科准备入学考试</a:t>
            </a:r>
            <a:endParaRPr lang="zh-CN" altLang="en-US" sz="4700" b="1"/>
          </a:p>
          <a:p>
            <a:r>
              <a:rPr lang="zh-CN" altLang="en-US" sz="4700" b="1"/>
              <a:t>4年(全日制)</a:t>
            </a:r>
            <a:endParaRPr lang="zh-CN" altLang="en-US" sz="4700" b="1"/>
          </a:p>
          <a:p>
            <a:pPr marL="0" indent="0">
              <a:buNone/>
            </a:pPr>
            <a:r>
              <a:rPr lang="zh-CN" altLang="en-US" sz="5600" b="1"/>
              <a:t>本科</a:t>
            </a:r>
            <a:endParaRPr lang="zh-CN" altLang="en-US" sz="5600" b="1"/>
          </a:p>
          <a:p>
            <a:r>
              <a:rPr lang="zh-CN" altLang="en-US" sz="4700" b="1"/>
              <a:t>53.01.01 通俗音乐艺术:通俗</a:t>
            </a:r>
            <a:r>
              <a:rPr lang="en-US" altLang="zh-CN" sz="4700" b="1"/>
              <a:t>-</a:t>
            </a:r>
            <a:r>
              <a:rPr lang="zh-CN" altLang="en-US" sz="4700" b="1"/>
              <a:t>爵士歌曲演唱专业，通俗乐团乐器</a:t>
            </a:r>
            <a:endParaRPr lang="zh-CN" altLang="en-US" sz="4700" b="1"/>
          </a:p>
          <a:p>
            <a:r>
              <a:rPr lang="zh-CN" altLang="en-US" sz="4700" b="1"/>
              <a:t>53.03.02 音乐乐器艺术:钢琴,管风琴，弦乐团乐器(中提琴、</a:t>
            </a:r>
            <a:r>
              <a:rPr lang="zh-CN" altLang="en-US" sz="47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竖琴</a:t>
            </a:r>
            <a:r>
              <a:rPr lang="zh-CN" altLang="en-US" sz="4700" b="1"/>
              <a:t>、大提琴、</a:t>
            </a:r>
            <a:r>
              <a:rPr lang="zh-CN" altLang="en-US" sz="47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低音提琴</a:t>
            </a:r>
            <a:r>
              <a:rPr lang="zh-CN" altLang="en-US" sz="4700" b="1"/>
              <a:t>、小提琴)、管乐团乐器</a:t>
            </a:r>
            <a:r>
              <a:rPr lang="zh-CN" altLang="en-US" sz="47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(圆号、双簧管、单簧管、巴松管、萨克斯、圆号、小号、长 号、大号</a:t>
            </a:r>
            <a:r>
              <a:rPr lang="zh-CN" altLang="en-US" sz="4700" b="1"/>
              <a:t>)打击乐乐器、巴扬、</a:t>
            </a:r>
            <a:r>
              <a:rPr lang="zh-CN" altLang="en-US" sz="47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手风琴、拔弦乐器</a:t>
            </a:r>
            <a:r>
              <a:rPr lang="zh-CN" altLang="en-US" sz="4700" b="1"/>
              <a:t>:多姆拉琴、巴拉莱卡琴。吉他,俄罗斯民族乐器:古斯里琴和俄式手风琴</a:t>
            </a:r>
            <a:endParaRPr lang="zh-CN" altLang="en-US" sz="4700" b="1"/>
          </a:p>
          <a:p>
            <a:r>
              <a:rPr lang="zh-CN" altLang="en-US" sz="4700" b="1"/>
              <a:t>53.03.03 声乐艺术 （学院派唱法）</a:t>
            </a:r>
            <a:endParaRPr lang="zh-CN" altLang="en-US" sz="4700" b="1"/>
          </a:p>
          <a:p>
            <a:r>
              <a:rPr lang="zh-CN" altLang="en-US" sz="4700" b="1"/>
              <a:t>53.03.04 民乐艺术:</a:t>
            </a:r>
            <a:r>
              <a:rPr lang="zh-CN" altLang="en-US" sz="47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民乐合唱，民乐独唱</a:t>
            </a:r>
            <a:endParaRPr lang="zh-CN" altLang="en-US" sz="47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r>
              <a:rPr lang="zh-CN" altLang="en-US" sz="4700" b="1"/>
              <a:t>53.03.05 指挥:学院派合唱团指挥、管乐团指挥，民族乐团指挥，室内</a:t>
            </a:r>
            <a:r>
              <a:rPr lang="en-US" altLang="zh-CN" sz="4700" b="1"/>
              <a:t>·</a:t>
            </a:r>
            <a:r>
              <a:rPr lang="zh-CN" altLang="en-US" sz="4700" b="1"/>
              <a:t>歌剧乐团指挥</a:t>
            </a:r>
            <a:endParaRPr lang="zh-CN" altLang="en-US" sz="4700" b="1"/>
          </a:p>
          <a:p>
            <a:r>
              <a:rPr lang="zh-CN" altLang="en-US" sz="4700" b="1"/>
              <a:t>S303.06 音乐学与音乐应用艺术：</a:t>
            </a:r>
            <a:r>
              <a:rPr lang="zh-CN" altLang="en-US" sz="47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音乐教育家</a:t>
            </a:r>
            <a:r>
              <a:rPr lang="zh-CN" altLang="en-US" sz="4700" b="1"/>
              <a:t>、音乐学、音乐记者与媒体编辑、</a:t>
            </a:r>
            <a:r>
              <a:rPr lang="zh-CN" altLang="en-US" sz="4700" b="1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民族音乐学、计算机音乐与编曲。音乐艺术管理</a:t>
            </a:r>
            <a:endParaRPr lang="zh-CN" altLang="en-US" sz="4700" b="1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243965" cy="6858635"/>
          </a:xfrm>
          <a:prstGeom prst="rect">
            <a:avLst/>
          </a:prstGeom>
          <a:solidFill>
            <a:schemeClr val="accent4">
              <a:lumMod val="75000"/>
              <a:alpha val="4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56565" y="2140585"/>
            <a:ext cx="612140" cy="1726565"/>
          </a:xfrm>
          <a:prstGeom prst="rect">
            <a:avLst/>
          </a:prstGeom>
          <a:noFill/>
        </p:spPr>
        <p:txBody>
          <a:bodyPr vert="vert270" wrap="square" rtlCol="0">
            <a:noAutofit/>
            <a:scene3d>
              <a:camera prst="orthographicFront"/>
              <a:lightRig rig="threePt" dir="t"/>
            </a:scene3d>
          </a:bodyPr>
          <a:p>
            <a:r>
              <a:rPr lang="en-US" altLang="zh-CN"/>
              <a:t> </a:t>
            </a:r>
            <a:r>
              <a:rPr lang="zh-CN" altLang="en-US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学</a:t>
            </a:r>
            <a:r>
              <a:rPr lang="en-US" altLang="zh-CN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位</a:t>
            </a:r>
            <a:r>
              <a:rPr lang="en-US" altLang="zh-CN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设</a:t>
            </a:r>
            <a:r>
              <a:rPr lang="en-US" altLang="zh-CN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置</a:t>
            </a:r>
            <a:endParaRPr lang="zh-CN" altLang="en-US" sz="2400" b="1"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/>
          <p:nvPr>
            <p:ph idx="1"/>
          </p:nvPr>
        </p:nvSpPr>
        <p:spPr>
          <a:xfrm>
            <a:off x="2580005" y="391160"/>
            <a:ext cx="8997315" cy="4122420"/>
          </a:xfrm>
        </p:spPr>
        <p:txBody>
          <a:bodyPr/>
          <a:p>
            <a:endParaRPr lang="zh-CN" altLang="en-US" b="1"/>
          </a:p>
          <a:p>
            <a:r>
              <a:rPr lang="zh-CN" altLang="en-US" sz="2000" b="1"/>
              <a:t>入学考试</a:t>
            </a:r>
            <a:endParaRPr lang="zh-CN" altLang="en-US" sz="2000" b="1"/>
          </a:p>
          <a:p>
            <a:r>
              <a:rPr lang="zh-CN" altLang="en-US" b="1"/>
              <a:t>1.俄语 (面试的形式)</a:t>
            </a:r>
            <a:endParaRPr lang="zh-CN" altLang="en-US" b="1"/>
          </a:p>
          <a:p>
            <a:r>
              <a:rPr lang="zh-CN" altLang="en-US" b="1"/>
              <a:t>2.</a:t>
            </a:r>
            <a:r>
              <a:rPr lang="en-US" altLang="zh-CN" b="1"/>
              <a:t>2.</a:t>
            </a:r>
            <a:r>
              <a:rPr lang="zh-CN" altLang="en-US" b="1"/>
              <a:t>文学 (测试的形式)</a:t>
            </a:r>
            <a:endParaRPr lang="zh-CN" altLang="en-US" b="1"/>
          </a:p>
          <a:p>
            <a:r>
              <a:rPr lang="zh-CN" altLang="en-US" b="1"/>
              <a:t>3.3.专业 (演奏的形式)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5238115" y="4394200"/>
            <a:ext cx="4064000" cy="73088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  </a:t>
            </a:r>
            <a:r>
              <a:rPr lang="zh-CN" altLang="en-US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俄语版入学考试要求</a:t>
            </a:r>
            <a:endParaRPr lang="zh-CN" altLang="en-US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r>
              <a:rPr lang="en-US" altLang="zh-CN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        </a:t>
            </a:r>
            <a:r>
              <a:rPr lang="zh-CN" altLang="en-US"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（二维码）</a:t>
            </a:r>
            <a:endParaRPr lang="zh-CN" altLang="en-US"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5" name="图片 4" descr="/private/var/mobile/Containers/Data/Application/6877BF22-FF71-4057-A8B4-45FD19EA8222/tmp/insert_image_tmp_dir/2023-06-18 21:52:00.081000.png2023-06-18 21:52:00.081000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5367655" y="5031740"/>
            <a:ext cx="2028190" cy="176784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3195" y="2646045"/>
            <a:ext cx="4408805" cy="421132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-635" y="0"/>
            <a:ext cx="1636395" cy="6857365"/>
          </a:xfrm>
          <a:prstGeom prst="rect">
            <a:avLst/>
          </a:prstGeom>
          <a:solidFill>
            <a:schemeClr val="accent4">
              <a:lumMod val="75000"/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p>
            <a:pPr algn="ctr"/>
            <a:r>
              <a:rPr lang="zh-CN" altLang="en-US" sz="2000" b="1"/>
              <a:t>学</a:t>
            </a:r>
            <a:r>
              <a:rPr lang="en-US" altLang="zh-CN" sz="2000" b="1"/>
              <a:t> </a:t>
            </a:r>
            <a:r>
              <a:rPr lang="zh-CN" altLang="en-US" sz="2000" b="1"/>
              <a:t>位</a:t>
            </a:r>
            <a:r>
              <a:rPr lang="en-US" altLang="zh-CN" sz="2000" b="1"/>
              <a:t> </a:t>
            </a:r>
            <a:r>
              <a:rPr lang="zh-CN" altLang="en-US" sz="2000" b="1"/>
              <a:t>设</a:t>
            </a:r>
            <a:r>
              <a:rPr lang="en-US" altLang="zh-CN" sz="2000" b="1"/>
              <a:t> </a:t>
            </a:r>
            <a:r>
              <a:rPr lang="zh-CN" altLang="en-US" sz="2000" b="1"/>
              <a:t>置</a:t>
            </a:r>
            <a:endParaRPr lang="zh-CN" altLang="en-US" sz="2000" b="1"/>
          </a:p>
        </p:txBody>
      </p:sp>
    </p:spTree>
    <p:custDataLst>
      <p:tags r:id="rId3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/>
          <p:nvPr>
            <p:ph idx="1"/>
          </p:nvPr>
        </p:nvSpPr>
        <p:spPr>
          <a:xfrm>
            <a:off x="2519680" y="0"/>
            <a:ext cx="9057640" cy="6858000"/>
          </a:xfrm>
          <a:noFill/>
        </p:spPr>
        <p:txBody>
          <a:bodyPr>
            <a:normAutofit fontScale="35000"/>
          </a:bodyPr>
          <a:p>
            <a:pPr marL="0" indent="0">
              <a:buNone/>
            </a:pPr>
            <a:r>
              <a:rPr lang="zh-CN" altLang="en-US" sz="6000" b="1"/>
              <a:t>硕⼠</a:t>
            </a:r>
            <a:endParaRPr lang="zh-CN" altLang="en-US" sz="4700" b="1"/>
          </a:p>
          <a:p>
            <a:r>
              <a:rPr lang="zh-CN" altLang="en-US" sz="2900" b="1"/>
              <a:t>⼊学考试</a:t>
            </a:r>
            <a:endParaRPr lang="zh-CN" altLang="en-US" sz="2900" b="1"/>
          </a:p>
          <a:p>
            <a:r>
              <a:rPr lang="zh-CN" altLang="en-US" sz="2900" b="1"/>
              <a:t>适⽤于完成本科学位的学⽣（学院学⽣平均年龄 18-26 岁）</a:t>
            </a:r>
            <a:endParaRPr lang="zh-CN" altLang="en-US" sz="2900" b="1"/>
          </a:p>
          <a:p>
            <a:r>
              <a:rPr lang="zh-CN" altLang="en-US" sz="2900" b="1"/>
              <a:t>必须掌握俄语</a:t>
            </a:r>
            <a:endParaRPr lang="zh-CN" altLang="en-US" sz="2900" b="1"/>
          </a:p>
          <a:p>
            <a:r>
              <a:rPr lang="zh-CN" altLang="en-US" sz="2900" b="1"/>
              <a:t>可⼊读⼀年预科准备⼊学考试</a:t>
            </a:r>
            <a:endParaRPr lang="zh-CN" altLang="en-US" sz="2900" b="1"/>
          </a:p>
          <a:p>
            <a:r>
              <a:rPr lang="en-US" altLang="zh-CN" sz="2900" b="1"/>
              <a:t>5</a:t>
            </a:r>
            <a:r>
              <a:rPr lang="zh-CN" altLang="en-US" sz="2900" b="1"/>
              <a:t>年 （全⽇制）</a:t>
            </a:r>
            <a:endParaRPr lang="zh-CN" altLang="en-US" sz="2300" b="1"/>
          </a:p>
          <a:p>
            <a:pPr marL="0" indent="0">
              <a:buNone/>
            </a:pPr>
            <a:r>
              <a:rPr lang="zh-CN" altLang="en-US" sz="5300" b="1"/>
              <a:t>学位设置</a:t>
            </a:r>
            <a:endParaRPr lang="zh-CN" altLang="en-US" sz="5300" b="1"/>
          </a:p>
          <a:p>
            <a:r>
              <a:rPr lang="zh-CN" altLang="en-US" sz="3300" b="1"/>
              <a:t>53.04.01 ⾳乐乐器艺术：钢琴、管⻛琴, 弦乐团乐器 （中提琴、竖琴、⼤提琴、低⾳提琴、⼩提琴）管乐团乐器（圆号、双簧管、单簧管、巴松管、萨克斯、圆号、⼩号、⻓ 号、⼤号）打击乐团乐器, 巴扬、⼿⻛琴 拨弦乐器（多姆拉琴、巴拉莱卡琴, 吉他, 俄罗斯⺠族乐器（古斯⾥琴和俄式⼿⻛琴) 通俗乐团乐器</a:t>
            </a:r>
            <a:endParaRPr lang="zh-CN" altLang="en-US" sz="3300" b="1"/>
          </a:p>
          <a:p>
            <a:r>
              <a:rPr lang="zh-CN" altLang="en-US" sz="3300" b="1"/>
              <a:t>53.04.02 声乐艺术 （学院派唱法和通俗-爵⼠唱法）</a:t>
            </a:r>
            <a:endParaRPr lang="zh-CN" altLang="en-US" sz="3300" b="1"/>
          </a:p>
          <a:p>
            <a:r>
              <a:rPr lang="zh-CN" altLang="en-US" sz="3300" b="1"/>
              <a:t>53.04.03 ⺠乐艺术（⺠乐合唱、⺠乐独唱）</a:t>
            </a:r>
            <a:endParaRPr lang="zh-CN" altLang="en-US" sz="3300" b="1"/>
          </a:p>
          <a:p>
            <a:r>
              <a:rPr lang="zh-CN" altLang="en-US" sz="3300" b="1"/>
              <a:t>53.04.04 指挥 （学院派合唱团指挥、⺠族乐团指挥、管乐团指挥）</a:t>
            </a:r>
            <a:endParaRPr lang="zh-CN" altLang="en-US" sz="3300" b="1"/>
          </a:p>
          <a:p>
            <a:r>
              <a:rPr lang="zh-CN" altLang="en-US" sz="3300" b="1"/>
              <a:t>53.04.05 室内 -歌剧乐团指挥</a:t>
            </a:r>
            <a:endParaRPr lang="zh-CN" altLang="en-US" sz="3300" b="1"/>
          </a:p>
          <a:p>
            <a:r>
              <a:rPr lang="zh-CN" altLang="en-US" sz="3300" b="1"/>
              <a:t>53.04.06 ⾳乐学与⾳乐应⽤艺术（⾳乐教育家、⾳乐学、⾳乐记者与媒体 编辑、⺠族⾳乐学、计算机⾳乐与编曲）</a:t>
            </a:r>
            <a:endParaRPr lang="zh-CN" altLang="en-US" sz="3300" b="1"/>
          </a:p>
        </p:txBody>
      </p:sp>
      <p:sp>
        <p:nvSpPr>
          <p:cNvPr id="4" name="矩形 3"/>
          <p:cNvSpPr/>
          <p:nvPr/>
        </p:nvSpPr>
        <p:spPr>
          <a:xfrm>
            <a:off x="0" y="0"/>
            <a:ext cx="1700530" cy="6857365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586740" y="1590040"/>
            <a:ext cx="972820" cy="2640965"/>
          </a:xfrm>
          <a:prstGeom prst="rect">
            <a:avLst/>
          </a:prstGeom>
          <a:noFill/>
        </p:spPr>
        <p:txBody>
          <a:bodyPr vert="vert270" wrap="square" rtlCol="0">
            <a:noAutofit/>
          </a:bodyPr>
          <a:p>
            <a:pPr algn="l">
              <a:lnSpc>
                <a:spcPct val="100000"/>
              </a:lnSpc>
            </a:pPr>
            <a:r>
              <a:rPr lang="zh-CN" altLang="en-US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学</a:t>
            </a:r>
            <a:r>
              <a:rPr lang="en-US" altLang="zh-CN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位</a:t>
            </a:r>
            <a:r>
              <a:rPr lang="en-US" altLang="zh-CN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设</a:t>
            </a:r>
            <a:r>
              <a:rPr lang="en-US" altLang="zh-CN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置</a:t>
            </a:r>
            <a:endParaRPr lang="zh-CN" altLang="en-US" sz="2400" b="1"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672715" y="5370830"/>
            <a:ext cx="4064000" cy="120904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b="1"/>
              <a:t>入学考试</a:t>
            </a:r>
            <a:endParaRPr lang="zh-CN" altLang="en-US" b="1"/>
          </a:p>
          <a:p>
            <a:r>
              <a:rPr lang="en-US" altLang="zh-CN" b="1"/>
              <a:t>1.</a:t>
            </a:r>
            <a:r>
              <a:rPr lang="zh-CN" altLang="en-US" b="1"/>
              <a:t>俄语（面试的形式）</a:t>
            </a:r>
            <a:endParaRPr lang="zh-CN" altLang="en-US" b="1"/>
          </a:p>
          <a:p>
            <a:r>
              <a:rPr lang="en-US" altLang="zh-CN" b="1"/>
              <a:t>2.</a:t>
            </a:r>
            <a:r>
              <a:rPr lang="zh-CN" altLang="en-US" b="1"/>
              <a:t>专业（演奏的形式）</a:t>
            </a:r>
            <a:endParaRPr lang="zh-CN" altLang="en-US" b="1"/>
          </a:p>
        </p:txBody>
      </p:sp>
      <p:pic>
        <p:nvPicPr>
          <p:cNvPr id="9" name="图片 8" descr="/private/var/mobile/Containers/Data/Application/6877BF22-FF71-4057-A8B4-45FD19EA8222/tmp/insert_image_tmp_dir/2023-06-18 21:52:14.754000.png2023-06-18 21:52:14.754000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9854565" y="5370830"/>
            <a:ext cx="1450340" cy="145034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/>
          <p:nvPr>
            <p:ph type="title"/>
          </p:nvPr>
        </p:nvSpPr>
        <p:spPr>
          <a:xfrm>
            <a:off x="3641090" y="0"/>
            <a:ext cx="4880610" cy="601980"/>
          </a:xfrm>
        </p:spPr>
        <p:txBody>
          <a:bodyPr/>
          <a:p>
            <a:r>
              <a:rPr lang="zh-CN" altLang="en-US" sz="2000"/>
              <a:t>专家五年制</a:t>
            </a:r>
            <a:endParaRPr lang="zh-CN" altLang="en-US" sz="2000"/>
          </a:p>
        </p:txBody>
      </p:sp>
      <p:sp>
        <p:nvSpPr>
          <p:cNvPr id="4" name="文本框 3"/>
          <p:cNvSpPr txBox="1"/>
          <p:nvPr/>
        </p:nvSpPr>
        <p:spPr>
          <a:xfrm>
            <a:off x="2682240" y="599440"/>
            <a:ext cx="9616440" cy="153797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/>
              <a:t>适⽤于完成附中教育的学⽣（学院学⽣平均年龄 18-26 岁）</a:t>
            </a:r>
            <a:endParaRPr lang="zh-CN" altLang="en-US"/>
          </a:p>
          <a:p>
            <a:r>
              <a:rPr lang="zh-CN" altLang="en-US"/>
              <a:t>必须掌握俄语</a:t>
            </a:r>
            <a:endParaRPr lang="zh-CN" altLang="en-US"/>
          </a:p>
          <a:p>
            <a:r>
              <a:rPr lang="zh-CN" altLang="en-US"/>
              <a:t>可⼊读⼀年预科准备⼊学考试</a:t>
            </a:r>
            <a:endParaRPr lang="zh-CN" altLang="en-US"/>
          </a:p>
          <a:p>
            <a:r>
              <a:rPr lang="zh-CN" altLang="en-US"/>
              <a:t>5 年 （全⽇制）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641725" y="1738630"/>
            <a:ext cx="586549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/>
              <a:t>学位设置</a:t>
            </a:r>
            <a:endParaRPr lang="zh-CN" altLang="en-US" sz="2000" b="1"/>
          </a:p>
        </p:txBody>
      </p:sp>
      <p:sp>
        <p:nvSpPr>
          <p:cNvPr id="6" name="文本框 5"/>
          <p:cNvSpPr txBox="1"/>
          <p:nvPr/>
        </p:nvSpPr>
        <p:spPr>
          <a:xfrm>
            <a:off x="2682240" y="2136775"/>
            <a:ext cx="8888095" cy="265747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/>
              <a:t>53.05.01 演奏表演艺术：钢琴 弦乐演奏乐器（⼩提琴、中提琴、⼤提琴、低⾳提琴、竖琴）管乐演奏乐器（⻓笛、双簧管、单簧管、巴松管、萨克斯、圆号、⼩号、⻓号、⼤号）打击乐演奏乐器, 俄罗斯⺠乐演奏乐器（巴扬、⼿⻛琴、多姆拉琴、巴拉莱卡琴、吉他）</a:t>
            </a:r>
            <a:endParaRPr lang="zh-CN" altLang="en-US"/>
          </a:p>
          <a:p>
            <a:r>
              <a:rPr lang="zh-CN" altLang="en-US"/>
              <a:t>53.05.02 歌剧-室内乐团和学院派合唱团艺术总监（歌剧-室内乐团艺术总监、学院派合唱团艺术总监）</a:t>
            </a:r>
            <a:endParaRPr lang="zh-CN" altLang="en-US"/>
          </a:p>
          <a:p>
            <a:r>
              <a:rPr lang="zh-CN" altLang="en-US"/>
              <a:t>53.05.03 ⾳乐声⾳设计</a:t>
            </a:r>
            <a:endParaRPr lang="zh-CN" altLang="en-US"/>
          </a:p>
          <a:p>
            <a:r>
              <a:rPr lang="zh-CN" altLang="en-US"/>
              <a:t>53.05.05 ⾳乐学</a:t>
            </a:r>
            <a:endParaRPr lang="zh-CN" altLang="en-US"/>
          </a:p>
          <a:p>
            <a:r>
              <a:rPr lang="zh-CN" altLang="en-US"/>
              <a:t>53.05.06 作曲</a:t>
            </a:r>
            <a:endParaRPr lang="zh-CN" altLang="en-US"/>
          </a:p>
          <a:p>
            <a:r>
              <a:rPr lang="zh-CN" altLang="en-US"/>
              <a:t>55.05.04 制作（表演艺术制作）</a:t>
            </a:r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0" y="0"/>
            <a:ext cx="1926590" cy="6857365"/>
          </a:xfrm>
          <a:prstGeom prst="rect">
            <a:avLst/>
          </a:prstGeom>
          <a:solidFill>
            <a:schemeClr val="accent4">
              <a:lumMod val="75000"/>
              <a:alpha val="4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mongolianVert"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91845" y="1738630"/>
            <a:ext cx="723900" cy="2155825"/>
          </a:xfrm>
          <a:prstGeom prst="rect">
            <a:avLst/>
          </a:prstGeom>
          <a:noFill/>
        </p:spPr>
        <p:txBody>
          <a:bodyPr vert="vert270" wrap="square" rtlCol="0">
            <a:noAutofit/>
            <a:scene3d>
              <a:camera prst="orthographicFront"/>
              <a:lightRig rig="threePt" dir="t"/>
            </a:scene3d>
          </a:bodyPr>
          <a:p>
            <a:r>
              <a:rPr lang="zh-CN" altLang="en-US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学</a:t>
            </a:r>
            <a:r>
              <a:rPr lang="en-US" altLang="zh-CN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位</a:t>
            </a:r>
            <a:r>
              <a:rPr lang="en-US" altLang="zh-CN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设</a:t>
            </a:r>
            <a:r>
              <a:rPr lang="en-US" altLang="zh-CN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24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置</a:t>
            </a:r>
            <a:endParaRPr lang="zh-CN" altLang="en-US" sz="2400" b="1"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813050" y="5528310"/>
            <a:ext cx="4064000" cy="112395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1600" b="1"/>
              <a:t>1.</a:t>
            </a:r>
            <a:r>
              <a:rPr lang="zh-CN" altLang="en-US" sz="1600" b="1"/>
              <a:t>俄语 （⾯试的形式）</a:t>
            </a:r>
            <a:endParaRPr lang="zh-CN" altLang="en-US" sz="1600" b="1"/>
          </a:p>
          <a:p>
            <a:r>
              <a:rPr lang="en-US" altLang="zh-CN" sz="1600" b="1"/>
              <a:t>2.</a:t>
            </a:r>
            <a:r>
              <a:rPr lang="zh-CN" altLang="en-US" sz="1600" b="1"/>
              <a:t>⽂学 （测试的形式）</a:t>
            </a:r>
            <a:endParaRPr lang="zh-CN" altLang="en-US" sz="1600" b="1"/>
          </a:p>
          <a:p>
            <a:r>
              <a:rPr lang="en-US" altLang="zh-CN" sz="1600" b="1"/>
              <a:t>3.</a:t>
            </a:r>
            <a:r>
              <a:rPr lang="zh-CN" altLang="en-US" sz="1600" b="1"/>
              <a:t>专业 （演奏的形式）</a:t>
            </a:r>
            <a:endParaRPr lang="zh-CN" altLang="en-US"/>
          </a:p>
          <a:p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060065" y="4931410"/>
            <a:ext cx="40322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入学考试</a:t>
            </a:r>
            <a:endParaRPr lang="zh-CN" altLang="en-US" sz="2400" b="1"/>
          </a:p>
        </p:txBody>
      </p:sp>
      <p:pic>
        <p:nvPicPr>
          <p:cNvPr id="11" name="图片 10" descr="/private/var/mobile/Containers/Data/Application/6877BF22-FF71-4057-A8B4-45FD19EA8222/tmp/insert_image_tmp_dir/2023-06-18 21:52:23.221000.png2023-06-18 21:52:23.221000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9695815" y="4891405"/>
            <a:ext cx="1965960" cy="1965960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9615170" y="4220210"/>
            <a:ext cx="40640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/>
              <a:t>俄语版入学考试要求</a:t>
            </a:r>
            <a:endParaRPr lang="zh-CN" altLang="en-US" b="1"/>
          </a:p>
          <a:p>
            <a:r>
              <a:rPr lang="zh-CN" altLang="en-US" b="1"/>
              <a:t>（二维码）</a:t>
            </a:r>
            <a:endParaRPr lang="zh-CN" altLang="en-US" b="1"/>
          </a:p>
        </p:txBody>
      </p:sp>
    </p:spTree>
    <p:custDataLst>
      <p:tags r:id="rId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/>
          <p:nvPr>
            <p:ph type="title"/>
          </p:nvPr>
        </p:nvSpPr>
        <p:spPr>
          <a:xfrm>
            <a:off x="2494280" y="0"/>
            <a:ext cx="10968990" cy="554990"/>
          </a:xfrm>
        </p:spPr>
        <p:txBody>
          <a:bodyPr/>
          <a:p>
            <a:r>
              <a:rPr lang="zh-CN" altLang="en-US" sz="2000"/>
              <a:t>演奏博士</a:t>
            </a:r>
            <a:endParaRPr lang="zh-CN" altLang="en-US" sz="2000"/>
          </a:p>
        </p:txBody>
      </p:sp>
      <p:sp>
        <p:nvSpPr>
          <p:cNvPr id="3" name="内容占位符 2"/>
          <p:cNvSpPr/>
          <p:nvPr>
            <p:ph idx="1"/>
          </p:nvPr>
        </p:nvSpPr>
        <p:spPr>
          <a:xfrm>
            <a:off x="1739900" y="628015"/>
            <a:ext cx="9837420" cy="1762125"/>
          </a:xfrm>
        </p:spPr>
        <p:txBody>
          <a:bodyPr/>
          <a:p>
            <a:r>
              <a:rPr lang="zh-CN" altLang="en-US" sz="1600"/>
              <a:t>适⽤于完成硕⼠和专家学位的学⽣（学院学⽣平均年龄 25-30 岁）</a:t>
            </a:r>
            <a:endParaRPr lang="zh-CN" altLang="en-US" sz="1600"/>
          </a:p>
          <a:p>
            <a:r>
              <a:rPr lang="zh-CN" altLang="en-US" sz="1600"/>
              <a:t>必须掌握俄语</a:t>
            </a:r>
            <a:endParaRPr lang="zh-CN" altLang="en-US" sz="1600"/>
          </a:p>
          <a:p>
            <a:r>
              <a:rPr lang="zh-CN" altLang="en-US" sz="1600"/>
              <a:t>可⼊读⼀年预科准备⼊学考试</a:t>
            </a:r>
            <a:endParaRPr lang="zh-CN" altLang="en-US" sz="1600"/>
          </a:p>
          <a:p>
            <a:r>
              <a:rPr lang="zh-CN" altLang="en-US" sz="1600"/>
              <a:t>2 年 （全⽇制）</a:t>
            </a:r>
            <a:endParaRPr lang="zh-CN" altLang="en-US" sz="1600"/>
          </a:p>
        </p:txBody>
      </p:sp>
      <p:sp>
        <p:nvSpPr>
          <p:cNvPr id="4" name="文本框 3"/>
          <p:cNvSpPr txBox="1"/>
          <p:nvPr/>
        </p:nvSpPr>
        <p:spPr>
          <a:xfrm>
            <a:off x="2413635" y="2325370"/>
            <a:ext cx="4064000" cy="37655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000" b="1"/>
              <a:t>学位设置</a:t>
            </a:r>
            <a:endParaRPr lang="zh-CN" altLang="en-US" sz="2000" b="1"/>
          </a:p>
        </p:txBody>
      </p:sp>
      <p:sp>
        <p:nvSpPr>
          <p:cNvPr id="5" name="文本框 4"/>
          <p:cNvSpPr txBox="1"/>
          <p:nvPr/>
        </p:nvSpPr>
        <p:spPr>
          <a:xfrm>
            <a:off x="1837055" y="2766060"/>
            <a:ext cx="9869170" cy="228536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1600"/>
              <a:t>53.09.01 ⾳乐乐器演奏艺术（按乐器分类）：</a:t>
            </a:r>
            <a:endParaRPr lang="zh-CN" altLang="en-US" sz="1600"/>
          </a:p>
          <a:p>
            <a:r>
              <a:rPr lang="zh-CN" altLang="en-US" sz="1600"/>
              <a:t>独奏：钢琴、管⻛琴 弦乐团乐器 （⼩提琴、中提琴、、⼤提琴、低⾳提琴、竖琴）⽊制管乐乐器（双簧管、单簧管、巴松管、萨克斯）铜制管乐乐器（圆号、⼩号、⻓号、⼤号）打击乐团乐器 拨弦乐器 巴扬 ⼿⻛琴</a:t>
            </a:r>
            <a:endParaRPr lang="zh-CN" altLang="en-US" sz="1600"/>
          </a:p>
          <a:p>
            <a:r>
              <a:rPr lang="zh-CN" altLang="en-US" sz="1600"/>
              <a:t>合奏 ⾳乐乐器演奏艺术：钢琴、弦乐乐器、钢琴伴奏</a:t>
            </a:r>
            <a:endParaRPr lang="zh-CN" altLang="en-US" sz="1600"/>
          </a:p>
          <a:p>
            <a:r>
              <a:rPr lang="zh-CN" altLang="en-US" sz="1600"/>
              <a:t>53.09.02 声乐艺术 （按唱法分类）（学院派唱法、⺠乐唱法）</a:t>
            </a:r>
            <a:endParaRPr lang="zh-CN" altLang="en-US" sz="1600"/>
          </a:p>
          <a:p>
            <a:r>
              <a:rPr lang="zh-CN" altLang="en-US" sz="1600"/>
              <a:t>53.09.03 作曲艺术</a:t>
            </a:r>
            <a:endParaRPr lang="zh-CN" altLang="en-US" sz="1600"/>
          </a:p>
          <a:p>
            <a:r>
              <a:rPr lang="zh-CN" altLang="en-US" sz="1600"/>
              <a:t>53.09.04 ⾳乐声⾳艺术技巧</a:t>
            </a:r>
            <a:endParaRPr lang="zh-CN" altLang="en-US" sz="1600"/>
          </a:p>
          <a:p>
            <a:r>
              <a:rPr lang="zh-CN" altLang="en-US" sz="1600"/>
              <a:t>53.09.05 指挥艺术（按分类） （室内乐乐团指挥、学院派合唱团指挥、⺠族乐乐团指挥、管乐团指挥</a:t>
            </a:r>
            <a:endParaRPr lang="zh-CN" altLang="en-US" sz="1600"/>
          </a:p>
        </p:txBody>
      </p:sp>
      <p:sp>
        <p:nvSpPr>
          <p:cNvPr id="6" name="文本框 5"/>
          <p:cNvSpPr txBox="1"/>
          <p:nvPr/>
        </p:nvSpPr>
        <p:spPr>
          <a:xfrm>
            <a:off x="2219960" y="5050790"/>
            <a:ext cx="4064000" cy="180784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000" b="1"/>
              <a:t>⼊学考试</a:t>
            </a:r>
            <a:endParaRPr lang="zh-CN" altLang="en-US" sz="2000" b="1"/>
          </a:p>
          <a:p>
            <a:endParaRPr lang="zh-CN" altLang="en-US" sz="2000" b="1"/>
          </a:p>
          <a:p>
            <a:r>
              <a:rPr lang="en-US" altLang="zh-CN" b="1"/>
              <a:t>1.</a:t>
            </a:r>
            <a:r>
              <a:rPr lang="zh-CN" altLang="en-US" b="1"/>
              <a:t>俄语 （⾯试的形式）</a:t>
            </a:r>
            <a:endParaRPr lang="zh-CN" altLang="en-US" b="1"/>
          </a:p>
          <a:p>
            <a:r>
              <a:rPr lang="en-US" altLang="zh-CN" b="1"/>
              <a:t>2.</a:t>
            </a:r>
            <a:r>
              <a:rPr lang="zh-CN" altLang="en-US" b="1"/>
              <a:t>专业 （演奏的形式）</a:t>
            </a:r>
            <a:endParaRPr lang="zh-CN" altLang="en-US" b="1"/>
          </a:p>
        </p:txBody>
      </p:sp>
      <p:pic>
        <p:nvPicPr>
          <p:cNvPr id="11" name="图片 10" descr="/private/var/mobile/Containers/Data/Application/6877BF22-FF71-4057-A8B4-45FD19EA8222/tmp/insert_image_tmp_dir/2023-06-18 21:52:29.819000.png2023-06-18 21:52:29.819000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/>
          <a:stretch>
            <a:fillRect/>
          </a:stretch>
        </p:blipFill>
        <p:spPr>
          <a:xfrm>
            <a:off x="9693275" y="4826635"/>
            <a:ext cx="1965960" cy="196596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152640" y="5201920"/>
            <a:ext cx="2860040" cy="60261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r>
              <a:rPr lang="zh-CN" altLang="en-US" b="1"/>
              <a:t>俄语版⼊学考试要求</a:t>
            </a:r>
            <a:endParaRPr lang="zh-CN" altLang="en-US" b="1"/>
          </a:p>
          <a:p>
            <a:r>
              <a:rPr lang="zh-CN" altLang="en-US" b="1"/>
              <a:t>（⼆维码）</a:t>
            </a:r>
            <a:endParaRPr lang="zh-CN" altLang="en-US" b="1"/>
          </a:p>
        </p:txBody>
      </p:sp>
      <p:sp>
        <p:nvSpPr>
          <p:cNvPr id="8" name="矩形 7"/>
          <p:cNvSpPr/>
          <p:nvPr/>
        </p:nvSpPr>
        <p:spPr>
          <a:xfrm>
            <a:off x="-635" y="0"/>
            <a:ext cx="1838325" cy="6859270"/>
          </a:xfrm>
          <a:prstGeom prst="rect">
            <a:avLst/>
          </a:prstGeom>
          <a:solidFill>
            <a:schemeClr val="accent4">
              <a:lumMod val="75000"/>
              <a:alpha val="6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36600" y="1737360"/>
            <a:ext cx="657225" cy="2371090"/>
          </a:xfrm>
          <a:prstGeom prst="rect">
            <a:avLst/>
          </a:prstGeom>
          <a:noFill/>
        </p:spPr>
        <p:txBody>
          <a:bodyPr vert="vert270" wrap="square" rtlCol="0">
            <a:noAutofit/>
          </a:bodyPr>
          <a:p>
            <a:r>
              <a:rPr lang="zh-CN" altLang="en-US" sz="2000" b="1">
                <a:solidFill>
                  <a:schemeClr val="bg2"/>
                </a:solidFill>
              </a:rPr>
              <a:t>学</a:t>
            </a:r>
            <a:r>
              <a:rPr lang="en-US" altLang="zh-CN" sz="2000" b="1">
                <a:solidFill>
                  <a:schemeClr val="bg2"/>
                </a:solidFill>
              </a:rPr>
              <a:t> </a:t>
            </a:r>
            <a:r>
              <a:rPr lang="zh-CN" altLang="en-US" sz="2000" b="1">
                <a:solidFill>
                  <a:schemeClr val="bg2"/>
                </a:solidFill>
              </a:rPr>
              <a:t>位</a:t>
            </a:r>
            <a:r>
              <a:rPr lang="en-US" altLang="zh-CN" sz="2000" b="1">
                <a:solidFill>
                  <a:schemeClr val="bg2"/>
                </a:solidFill>
              </a:rPr>
              <a:t> </a:t>
            </a:r>
            <a:r>
              <a:rPr lang="zh-CN" altLang="en-US" sz="2000" b="1">
                <a:solidFill>
                  <a:schemeClr val="bg2"/>
                </a:solidFill>
              </a:rPr>
              <a:t>设</a:t>
            </a:r>
            <a:r>
              <a:rPr lang="en-US" altLang="zh-CN" sz="2000" b="1">
                <a:solidFill>
                  <a:schemeClr val="bg2"/>
                </a:solidFill>
              </a:rPr>
              <a:t> </a:t>
            </a:r>
            <a:r>
              <a:rPr lang="zh-CN" altLang="en-US" sz="2000" b="1">
                <a:solidFill>
                  <a:schemeClr val="bg2"/>
                </a:solidFill>
              </a:rPr>
              <a:t>置</a:t>
            </a:r>
            <a:endParaRPr lang="zh-CN" altLang="en-US" sz="2000" b="1">
              <a:solidFill>
                <a:schemeClr val="bg2"/>
              </a:solidFill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/>
          <p:nvPr>
            <p:ph type="title"/>
          </p:nvPr>
        </p:nvSpPr>
        <p:spPr>
          <a:xfrm>
            <a:off x="3017520" y="0"/>
            <a:ext cx="10273665" cy="532765"/>
          </a:xfrm>
        </p:spPr>
        <p:txBody>
          <a:bodyPr/>
          <a:p>
            <a:r>
              <a:rPr lang="zh-CN" altLang="en-US" sz="2400"/>
              <a:t>博士</a:t>
            </a:r>
            <a:endParaRPr lang="zh-CN" altLang="en-US" sz="2400"/>
          </a:p>
        </p:txBody>
      </p:sp>
      <p:sp>
        <p:nvSpPr>
          <p:cNvPr id="3" name="内容占位符 2"/>
          <p:cNvSpPr/>
          <p:nvPr>
            <p:ph idx="1"/>
          </p:nvPr>
        </p:nvSpPr>
        <p:spPr>
          <a:xfrm>
            <a:off x="2094865" y="533400"/>
            <a:ext cx="9482455" cy="2729865"/>
          </a:xfrm>
        </p:spPr>
        <p:txBody>
          <a:bodyPr/>
          <a:p>
            <a:r>
              <a:rPr lang="zh-CN" altLang="en-US" sz="1600" b="1"/>
              <a:t>适⽤于完成硕⼠、专家和演奏博⼠学位的学⽣（学院学⽣平均年龄 25-30 岁）</a:t>
            </a:r>
            <a:endParaRPr lang="zh-CN" altLang="en-US" sz="1600" b="1"/>
          </a:p>
          <a:p>
            <a:r>
              <a:rPr lang="zh-CN" altLang="en-US" sz="1600" b="1"/>
              <a:t>必须熟练掌握俄语</a:t>
            </a:r>
            <a:endParaRPr lang="zh-CN" altLang="en-US" sz="1600" b="1"/>
          </a:p>
          <a:p>
            <a:r>
              <a:rPr lang="zh-CN" altLang="en-US" sz="1600" b="1"/>
              <a:t>3 年 （全⽇制）</a:t>
            </a:r>
            <a:endParaRPr lang="zh-CN" altLang="en-US" sz="1600" b="1"/>
          </a:p>
          <a:p>
            <a:r>
              <a:rPr lang="zh-CN" altLang="en-US" sz="1600" b="1"/>
              <a:t>06.01 教育与师范学科-博⼠论⽂题⽬必须与⾳乐或者⾳乐教育有 关</a:t>
            </a:r>
            <a:endParaRPr lang="zh-CN" altLang="en-US" sz="1600" b="1"/>
          </a:p>
        </p:txBody>
      </p:sp>
      <p:sp>
        <p:nvSpPr>
          <p:cNvPr id="4" name="文本框 3"/>
          <p:cNvSpPr txBox="1"/>
          <p:nvPr/>
        </p:nvSpPr>
        <p:spPr>
          <a:xfrm>
            <a:off x="3017520" y="3068955"/>
            <a:ext cx="406400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/>
              <a:t>学位设置</a:t>
            </a:r>
            <a:endParaRPr lang="zh-CN" altLang="en-US" sz="2000" b="1"/>
          </a:p>
        </p:txBody>
      </p:sp>
      <p:sp>
        <p:nvSpPr>
          <p:cNvPr id="5" name="文本框 4"/>
          <p:cNvSpPr txBox="1"/>
          <p:nvPr/>
        </p:nvSpPr>
        <p:spPr>
          <a:xfrm>
            <a:off x="2230120" y="3658235"/>
            <a:ext cx="4678680" cy="97282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b="1"/>
              <a:t>1.</a:t>
            </a:r>
            <a:r>
              <a:rPr lang="zh-CN" altLang="en-US" b="1"/>
              <a:t>5,8,75.8.7 ⽅法论和职业教育⼯艺</a:t>
            </a:r>
            <a:endParaRPr lang="zh-CN" altLang="en-US" b="1"/>
          </a:p>
          <a:p>
            <a:r>
              <a:rPr lang="en-US" altLang="zh-CN" b="1"/>
              <a:t>2.</a:t>
            </a:r>
            <a:r>
              <a:rPr lang="zh-CN" altLang="en-US" b="1"/>
              <a:t>5.10.3 艺术种类</a:t>
            </a:r>
            <a:endParaRPr lang="zh-CN" altLang="en-US" b="1"/>
          </a:p>
        </p:txBody>
      </p:sp>
      <p:sp>
        <p:nvSpPr>
          <p:cNvPr id="6" name="文本框 5"/>
          <p:cNvSpPr txBox="1"/>
          <p:nvPr/>
        </p:nvSpPr>
        <p:spPr>
          <a:xfrm>
            <a:off x="2317115" y="5219700"/>
            <a:ext cx="4064000" cy="131635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b="1"/>
              <a:t>1.</a:t>
            </a:r>
            <a:r>
              <a:rPr lang="zh-CN" altLang="en-US" b="1"/>
              <a:t>俄语 （⾯试的形式）</a:t>
            </a:r>
            <a:endParaRPr lang="zh-CN" altLang="en-US" b="1"/>
          </a:p>
          <a:p>
            <a:r>
              <a:rPr lang="en-US" altLang="zh-CN" b="1"/>
              <a:t>2.</a:t>
            </a:r>
            <a:r>
              <a:rPr lang="zh-CN" altLang="en-US" b="1"/>
              <a:t>专业 (⾳乐理论考察 和 科学报告)</a:t>
            </a:r>
            <a:endParaRPr lang="zh-CN" altLang="en-US" b="1"/>
          </a:p>
          <a:p>
            <a:endParaRPr lang="zh-CN" altLang="en-US" b="1"/>
          </a:p>
        </p:txBody>
      </p:sp>
      <p:sp>
        <p:nvSpPr>
          <p:cNvPr id="7" name="文本框 6"/>
          <p:cNvSpPr txBox="1"/>
          <p:nvPr/>
        </p:nvSpPr>
        <p:spPr>
          <a:xfrm>
            <a:off x="3017520" y="4641215"/>
            <a:ext cx="406400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b="1"/>
              <a:t>入学考试</a:t>
            </a:r>
            <a:endParaRPr lang="zh-CN" altLang="en-US" sz="2000" b="1"/>
          </a:p>
        </p:txBody>
      </p:sp>
      <p:pic>
        <p:nvPicPr>
          <p:cNvPr id="11" name="图片 10" descr="/private/var/mobile/Containers/Data/Application/6877BF22-FF71-4057-A8B4-45FD19EA8222/tmp/insert_image_tmp_dir/2023-06-18 21:54:09.291000.png2023-06-18 21:54:09.291000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/>
          <a:stretch>
            <a:fillRect/>
          </a:stretch>
        </p:blipFill>
        <p:spPr>
          <a:xfrm>
            <a:off x="9218930" y="4826635"/>
            <a:ext cx="1965960" cy="196596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9302115" y="3822065"/>
            <a:ext cx="40640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俄语版⼊学考试要求</a:t>
            </a:r>
            <a:endParaRPr lang="zh-CN" altLang="en-US"/>
          </a:p>
          <a:p>
            <a:r>
              <a:rPr lang="en-US" altLang="zh-CN"/>
              <a:t>     </a:t>
            </a:r>
            <a:r>
              <a:rPr lang="zh-CN" altLang="en-US"/>
              <a:t>（⼆维码）</a:t>
            </a: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35" y="0"/>
            <a:ext cx="1990725" cy="6858635"/>
          </a:xfrm>
          <a:prstGeom prst="rect">
            <a:avLst/>
          </a:prstGeom>
          <a:solidFill>
            <a:schemeClr val="accent4">
              <a:lumMod val="75000"/>
              <a:alpha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72465" y="2207895"/>
            <a:ext cx="647065" cy="1834515"/>
          </a:xfrm>
          <a:prstGeom prst="rect">
            <a:avLst/>
          </a:prstGeom>
          <a:noFill/>
        </p:spPr>
        <p:txBody>
          <a:bodyPr vert="vert270" wrap="square" rtlCol="0">
            <a:noAutofit/>
          </a:bodyPr>
          <a:p>
            <a:r>
              <a:rPr lang="zh-CN" altLang="en-US" sz="2400" b="1">
                <a:solidFill>
                  <a:schemeClr val="bg2"/>
                </a:solidFill>
              </a:rPr>
              <a:t>学</a:t>
            </a:r>
            <a:r>
              <a:rPr lang="en-US" altLang="zh-CN" sz="2400" b="1">
                <a:solidFill>
                  <a:schemeClr val="bg2"/>
                </a:solidFill>
              </a:rPr>
              <a:t> </a:t>
            </a:r>
            <a:r>
              <a:rPr lang="zh-CN" altLang="en-US" sz="2400" b="1">
                <a:solidFill>
                  <a:schemeClr val="bg2"/>
                </a:solidFill>
              </a:rPr>
              <a:t>位</a:t>
            </a:r>
            <a:r>
              <a:rPr lang="en-US" altLang="zh-CN" sz="2400" b="1">
                <a:solidFill>
                  <a:schemeClr val="bg2"/>
                </a:solidFill>
              </a:rPr>
              <a:t> </a:t>
            </a:r>
            <a:r>
              <a:rPr lang="zh-CN" altLang="en-US" sz="2400" b="1">
                <a:solidFill>
                  <a:schemeClr val="bg2"/>
                </a:solidFill>
              </a:rPr>
              <a:t>设</a:t>
            </a:r>
            <a:r>
              <a:rPr lang="en-US" altLang="zh-CN" sz="2400" b="1">
                <a:solidFill>
                  <a:schemeClr val="bg2"/>
                </a:solidFill>
              </a:rPr>
              <a:t> </a:t>
            </a:r>
            <a:r>
              <a:rPr lang="zh-CN" altLang="en-US" sz="2400" b="1">
                <a:solidFill>
                  <a:schemeClr val="bg2"/>
                </a:solidFill>
              </a:rPr>
              <a:t>置</a:t>
            </a:r>
            <a:endParaRPr lang="zh-CN" altLang="en-US" sz="2400" b="1">
              <a:solidFill>
                <a:schemeClr val="bg2"/>
              </a:solidFill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/>
          <p:nvPr>
            <p:ph type="title"/>
          </p:nvPr>
        </p:nvSpPr>
        <p:spPr>
          <a:xfrm>
            <a:off x="1362710" y="608330"/>
            <a:ext cx="9201150" cy="705485"/>
          </a:xfrm>
        </p:spPr>
        <p:txBody>
          <a:bodyPr>
            <a:noAutofit/>
          </a:bodyPr>
          <a:p>
            <a:r>
              <a:rPr lang="en-US" altLang="zh-CN"/>
              <a:t>      </a:t>
            </a:r>
            <a:r>
              <a:rPr lang="zh-CN" altLang="en-US"/>
              <a:t>202</a:t>
            </a:r>
            <a:r>
              <a:rPr lang="en-US" altLang="zh-CN"/>
              <a:t>3</a:t>
            </a:r>
            <a:r>
              <a:rPr lang="zh-CN" altLang="en-US"/>
              <a:t>-202</a:t>
            </a:r>
            <a:r>
              <a:rPr lang="en-US" altLang="zh-CN"/>
              <a:t>4</a:t>
            </a:r>
            <a:r>
              <a:rPr lang="zh-CN" altLang="en-US"/>
              <a:t> ⼀学年留学⽣学费</a:t>
            </a:r>
            <a:endParaRPr lang="zh-CN" altLang="en-US"/>
          </a:p>
        </p:txBody>
      </p:sp>
      <p:sp>
        <p:nvSpPr>
          <p:cNvPr id="3" name="内容占位符 2"/>
          <p:cNvSpPr/>
          <p:nvPr>
            <p:ph idx="1"/>
          </p:nvPr>
        </p:nvSpPr>
        <p:spPr>
          <a:xfrm>
            <a:off x="1546225" y="1878330"/>
            <a:ext cx="8587105" cy="3326130"/>
          </a:xfrm>
          <a:solidFill>
            <a:schemeClr val="bg1">
              <a:alpha val="86000"/>
            </a:schemeClr>
          </a:solidFill>
        </p:spPr>
        <p:txBody>
          <a:bodyPr>
            <a:noAutofit/>
          </a:bodyPr>
          <a:p>
            <a:r>
              <a:rPr lang="zh-CN" altLang="en-US" b="1"/>
              <a:t>53.04.01 ⾳乐-乐器艺术</a:t>
            </a:r>
            <a:r>
              <a:rPr lang="en-US" altLang="zh-CN" b="1"/>
              <a:t>                                           </a:t>
            </a:r>
            <a:r>
              <a:rPr lang="zh-CN" altLang="en-US" b="1"/>
              <a:t> 900 000 卢布</a:t>
            </a:r>
            <a:endParaRPr lang="zh-CN" altLang="en-US" b="1"/>
          </a:p>
          <a:p>
            <a:r>
              <a:rPr lang="zh-CN" altLang="en-US" b="1"/>
              <a:t>53.04.02 声乐艺术</a:t>
            </a:r>
            <a:r>
              <a:rPr lang="en-US" altLang="zh-CN" b="1"/>
              <a:t>                                                   </a:t>
            </a:r>
            <a:r>
              <a:rPr lang="zh-CN" altLang="en-US" b="1"/>
              <a:t>950 000 卢布</a:t>
            </a:r>
            <a:endParaRPr lang="zh-CN" altLang="en-US" b="1"/>
          </a:p>
          <a:p>
            <a:r>
              <a:rPr lang="zh-CN" altLang="en-US" b="1"/>
              <a:t>53.04.03 ⺠乐艺术 </a:t>
            </a:r>
            <a:r>
              <a:rPr lang="en-US" altLang="zh-CN" b="1"/>
              <a:t>                                                  </a:t>
            </a:r>
            <a:r>
              <a:rPr lang="zh-CN" altLang="en-US" b="1"/>
              <a:t>800 000 卢布</a:t>
            </a:r>
            <a:endParaRPr lang="zh-CN" altLang="en-US" b="1"/>
          </a:p>
          <a:p>
            <a:r>
              <a:rPr lang="zh-CN" altLang="en-US" b="1"/>
              <a:t>53.04.04 指挥</a:t>
            </a:r>
            <a:r>
              <a:rPr lang="en-US" altLang="zh-CN" b="1"/>
              <a:t>                                                        </a:t>
            </a:r>
            <a:r>
              <a:rPr lang="zh-CN" altLang="en-US" b="1"/>
              <a:t> 800 000 卢布</a:t>
            </a:r>
            <a:endParaRPr lang="zh-CN" altLang="en-US" b="1"/>
          </a:p>
          <a:p>
            <a:r>
              <a:rPr lang="zh-CN" altLang="en-US" b="1"/>
              <a:t>53.04.05 室内 -歌剧乐团指挥</a:t>
            </a:r>
            <a:r>
              <a:rPr lang="en-US" altLang="zh-CN" b="1"/>
              <a:t>                                    </a:t>
            </a:r>
            <a:r>
              <a:rPr lang="zh-CN" altLang="en-US" b="1"/>
              <a:t> 800 000 卢布</a:t>
            </a:r>
            <a:endParaRPr lang="zh-CN" altLang="en-US" b="1"/>
          </a:p>
          <a:p>
            <a:r>
              <a:rPr lang="zh-CN" altLang="en-US" b="1"/>
              <a:t>53.04.06 ⾳乐学和⾳乐应⽤理论</a:t>
            </a:r>
            <a:r>
              <a:rPr lang="en-US" altLang="zh-CN" b="1"/>
              <a:t>                                </a:t>
            </a:r>
            <a:r>
              <a:rPr lang="zh-CN" altLang="en-US" b="1"/>
              <a:t> 800 000 卢布</a:t>
            </a:r>
            <a:endParaRPr lang="zh-CN" altLang="en-US" b="1"/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/>
          <p:nvPr>
            <p:ph type="title"/>
          </p:nvPr>
        </p:nvSpPr>
        <p:spPr>
          <a:xfrm>
            <a:off x="1308100" y="608330"/>
            <a:ext cx="9363710" cy="705485"/>
          </a:xfrm>
        </p:spPr>
        <p:txBody>
          <a:bodyPr>
            <a:normAutofit/>
          </a:bodyPr>
          <a:p>
            <a:r>
              <a:rPr lang="en-US" altLang="zh-CN"/>
              <a:t>       2023-2024</a:t>
            </a:r>
            <a:r>
              <a:rPr lang="zh-CN" altLang="en-US"/>
              <a:t>一学年留学生学费</a:t>
            </a:r>
            <a:endParaRPr lang="zh-CN" altLang="en-US"/>
          </a:p>
        </p:txBody>
      </p:sp>
      <p:sp>
        <p:nvSpPr>
          <p:cNvPr id="3" name="内容占位符 2"/>
          <p:cNvSpPr/>
          <p:nvPr>
            <p:ph idx="1"/>
          </p:nvPr>
        </p:nvSpPr>
        <p:spPr>
          <a:solidFill>
            <a:schemeClr val="bg2">
              <a:alpha val="82000"/>
            </a:schemeClr>
          </a:solidFill>
        </p:spPr>
        <p:txBody>
          <a:bodyPr/>
          <a:p>
            <a:r>
              <a:rPr lang="zh-CN" altLang="en-US" sz="2400" b="1"/>
              <a:t>53.02.01 通俗音乐艺术 </a:t>
            </a:r>
            <a:r>
              <a:rPr lang="en-US" altLang="zh-CN" sz="2400" b="1"/>
              <a:t>                                      </a:t>
            </a:r>
            <a:r>
              <a:rPr lang="zh-CN" altLang="en-US" sz="2400" b="1"/>
              <a:t>700 000 卢布 </a:t>
            </a:r>
            <a:endParaRPr lang="zh-CN" altLang="en-US" sz="2400" b="1"/>
          </a:p>
          <a:p>
            <a:r>
              <a:rPr lang="zh-CN" altLang="en-US" sz="2400" b="1"/>
              <a:t>53.03.02 音乐</a:t>
            </a:r>
            <a:r>
              <a:rPr lang="en-US" altLang="zh-CN" sz="2400" b="1"/>
              <a:t>-</a:t>
            </a:r>
            <a:r>
              <a:rPr lang="zh-CN" altLang="en-US" sz="2400" b="1"/>
              <a:t>音乐艺术（按乐器分类） </a:t>
            </a:r>
            <a:r>
              <a:rPr lang="en-US" altLang="zh-CN" sz="2400" b="1"/>
              <a:t>                </a:t>
            </a:r>
            <a:r>
              <a:rPr lang="zh-CN" altLang="en-US" sz="2400" b="1"/>
              <a:t>700 000 卢布 </a:t>
            </a:r>
            <a:endParaRPr lang="zh-CN" altLang="en-US" sz="2400" b="1"/>
          </a:p>
          <a:p>
            <a:r>
              <a:rPr lang="zh-CN" altLang="en-US" sz="2400" b="1"/>
              <a:t>5</a:t>
            </a:r>
            <a:r>
              <a:rPr lang="en-US" altLang="zh-CN" sz="2400" b="1"/>
              <a:t>3.03 .03</a:t>
            </a:r>
            <a:r>
              <a:rPr lang="zh-CN" altLang="en-US" sz="2400" b="1"/>
              <a:t>声乐艺术 </a:t>
            </a:r>
            <a:r>
              <a:rPr lang="en-US" altLang="zh-CN" sz="2400" b="1"/>
              <a:t>                                            </a:t>
            </a:r>
            <a:r>
              <a:rPr lang="zh-CN" altLang="en-US" sz="2400" b="1"/>
              <a:t>700 000 卢布 </a:t>
            </a:r>
            <a:endParaRPr lang="zh-CN" altLang="en-US" sz="2400" b="1"/>
          </a:p>
          <a:p>
            <a:r>
              <a:rPr lang="zh-CN" altLang="en-US" sz="2400" b="1"/>
              <a:t>53.0104 民乐艺术</a:t>
            </a:r>
            <a:r>
              <a:rPr lang="en-US" altLang="zh-CN" sz="2400" b="1"/>
              <a:t>                                             </a:t>
            </a:r>
            <a:r>
              <a:rPr lang="zh-CN" altLang="en-US" sz="2400" b="1"/>
              <a:t> 700 000 卢布 </a:t>
            </a:r>
            <a:endParaRPr lang="zh-CN" altLang="en-US" sz="2400" b="1"/>
          </a:p>
          <a:p>
            <a:r>
              <a:rPr lang="zh-CN" altLang="en-US" sz="2400" b="1"/>
              <a:t>5303.05 指挥 </a:t>
            </a:r>
            <a:r>
              <a:rPr lang="en-US" altLang="zh-CN" sz="2400" b="1"/>
              <a:t>                                                   </a:t>
            </a:r>
            <a:r>
              <a:rPr lang="zh-CN" altLang="en-US" sz="2400" b="1"/>
              <a:t>700 000 卢布 </a:t>
            </a:r>
            <a:endParaRPr lang="zh-CN" altLang="en-US" sz="2400" b="1"/>
          </a:p>
          <a:p>
            <a:r>
              <a:rPr lang="zh-CN" altLang="en-US" sz="2400" b="1"/>
              <a:t>5303.06 音乐学和音乐应用理论 </a:t>
            </a:r>
            <a:r>
              <a:rPr lang="en-US" altLang="zh-CN" sz="2400" b="1"/>
              <a:t>                           </a:t>
            </a:r>
            <a:r>
              <a:rPr lang="zh-CN" altLang="en-US" sz="2400" b="1"/>
              <a:t>700 000 卢布</a:t>
            </a:r>
            <a:endParaRPr lang="zh-CN" altLang="en-US" sz="2400" b="1"/>
          </a:p>
        </p:txBody>
      </p:sp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矩形 4"/>
          <p:cNvSpPr/>
          <p:nvPr/>
        </p:nvSpPr>
        <p:spPr>
          <a:xfrm>
            <a:off x="2306955" y="635"/>
            <a:ext cx="9885045" cy="1382395"/>
          </a:xfrm>
          <a:prstGeom prst="rect">
            <a:avLst/>
          </a:prstGeom>
          <a:gradFill>
            <a:gsLst>
              <a:gs pos="92000">
                <a:schemeClr val="accent3">
                  <a:lumMod val="40000"/>
                  <a:lumOff val="60000"/>
                  <a:alpha val="52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shape">
              <a:fillToRect l="50000" t="50000" r="50000" b="50000"/>
            </a:path>
            <a:tileRect/>
          </a:gradFill>
          <a:ln w="28575" cmpd="dbl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847465" y="226060"/>
            <a:ext cx="7200900" cy="108331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4800" b="1"/>
              <a:t>接</a:t>
            </a:r>
            <a:r>
              <a:rPr lang="en-US" altLang="zh-CN" sz="4800" b="1"/>
              <a:t> </a:t>
            </a:r>
            <a:r>
              <a:rPr lang="zh-CN" altLang="en-US" sz="4800" b="1"/>
              <a:t>受</a:t>
            </a:r>
            <a:r>
              <a:rPr lang="en-US" altLang="zh-CN" sz="4800" b="1"/>
              <a:t> </a:t>
            </a:r>
            <a:r>
              <a:rPr lang="zh-CN" altLang="en-US" sz="4800" b="1"/>
              <a:t>文</a:t>
            </a:r>
            <a:r>
              <a:rPr lang="en-US" altLang="zh-CN" sz="4800" b="1"/>
              <a:t> </a:t>
            </a:r>
            <a:r>
              <a:rPr lang="zh-CN" altLang="en-US" sz="4800" b="1"/>
              <a:t>件</a:t>
            </a:r>
            <a:r>
              <a:rPr lang="en-US" altLang="zh-CN" sz="4800" b="1"/>
              <a:t> </a:t>
            </a:r>
            <a:r>
              <a:rPr lang="zh-CN" altLang="en-US" sz="4800" b="1"/>
              <a:t>时</a:t>
            </a:r>
            <a:r>
              <a:rPr lang="en-US" altLang="zh-CN" sz="4800" b="1"/>
              <a:t> </a:t>
            </a:r>
            <a:r>
              <a:rPr lang="zh-CN" altLang="en-US" sz="4800" b="1"/>
              <a:t>间</a:t>
            </a:r>
            <a:endParaRPr lang="zh-CN" altLang="en-US" sz="4800" b="1"/>
          </a:p>
        </p:txBody>
      </p:sp>
      <p:sp>
        <p:nvSpPr>
          <p:cNvPr id="9" name="圆角矩形 8"/>
          <p:cNvSpPr/>
          <p:nvPr>
            <p:custDataLst>
              <p:tags r:id="rId1"/>
            </p:custDataLst>
          </p:nvPr>
        </p:nvSpPr>
        <p:spPr>
          <a:xfrm>
            <a:off x="6314440" y="2129790"/>
            <a:ext cx="2486660" cy="4514850"/>
          </a:xfrm>
          <a:prstGeom prst="roundRect">
            <a:avLst/>
          </a:prstGeom>
          <a:gradFill>
            <a:gsLst>
              <a:gs pos="92000">
                <a:schemeClr val="accent3">
                  <a:lumMod val="40000"/>
                  <a:lumOff val="60000"/>
                  <a:alpha val="52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>
            <p:custDataLst>
              <p:tags r:id="rId2"/>
            </p:custDataLst>
          </p:nvPr>
        </p:nvSpPr>
        <p:spPr>
          <a:xfrm>
            <a:off x="9344025" y="2129790"/>
            <a:ext cx="2486660" cy="4514850"/>
          </a:xfrm>
          <a:prstGeom prst="roundRect">
            <a:avLst/>
          </a:prstGeom>
          <a:gradFill>
            <a:gsLst>
              <a:gs pos="92000">
                <a:schemeClr val="accent3">
                  <a:lumMod val="40000"/>
                  <a:lumOff val="60000"/>
                  <a:alpha val="52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圆角矩形 10"/>
          <p:cNvSpPr/>
          <p:nvPr>
            <p:custDataLst>
              <p:tags r:id="rId3"/>
            </p:custDataLst>
          </p:nvPr>
        </p:nvSpPr>
        <p:spPr>
          <a:xfrm>
            <a:off x="351155" y="2129790"/>
            <a:ext cx="2486660" cy="4514850"/>
          </a:xfrm>
          <a:prstGeom prst="roundRect">
            <a:avLst/>
          </a:prstGeom>
          <a:gradFill>
            <a:gsLst>
              <a:gs pos="92000">
                <a:schemeClr val="accent3">
                  <a:lumMod val="40000"/>
                  <a:lumOff val="60000"/>
                  <a:alpha val="52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b="1"/>
          </a:p>
        </p:txBody>
      </p:sp>
      <p:sp>
        <p:nvSpPr>
          <p:cNvPr id="12" name="圆角矩形 11"/>
          <p:cNvSpPr/>
          <p:nvPr>
            <p:custDataLst>
              <p:tags r:id="rId4"/>
            </p:custDataLst>
          </p:nvPr>
        </p:nvSpPr>
        <p:spPr>
          <a:xfrm>
            <a:off x="3396615" y="2129790"/>
            <a:ext cx="2486660" cy="4514850"/>
          </a:xfrm>
          <a:prstGeom prst="roundRect">
            <a:avLst/>
          </a:prstGeom>
          <a:gradFill>
            <a:gsLst>
              <a:gs pos="92000">
                <a:schemeClr val="accent3">
                  <a:lumMod val="40000"/>
                  <a:lumOff val="60000"/>
                  <a:alpha val="52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473075" y="2733040"/>
            <a:ext cx="2221230" cy="188849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zh-CN" altLang="en-US" sz="2400" b="1">
                <a:sym typeface="+mn-ea"/>
              </a:rPr>
              <a:t>本科 ， 专家</a:t>
            </a:r>
            <a:endParaRPr lang="zh-CN" altLang="en-US" b="1">
              <a:sym typeface="+mn-ea"/>
            </a:endParaRPr>
          </a:p>
          <a:p>
            <a:pPr algn="ctr"/>
            <a:endParaRPr lang="zh-CN" altLang="en-US" b="1">
              <a:sym typeface="+mn-ea"/>
            </a:endParaRPr>
          </a:p>
          <a:p>
            <a:pPr algn="ctr"/>
            <a:endParaRPr lang="zh-CN" altLang="en-US" b="1"/>
          </a:p>
          <a:p>
            <a:pPr algn="ctr"/>
            <a:r>
              <a:rPr lang="zh-CN" altLang="en-US" sz="2000" b="1">
                <a:sym typeface="+mn-ea"/>
              </a:rPr>
              <a:t>202</a:t>
            </a:r>
            <a:r>
              <a:rPr lang="en-US" altLang="zh-CN" sz="2000" b="1">
                <a:sym typeface="+mn-ea"/>
              </a:rPr>
              <a:t>3</a:t>
            </a:r>
            <a:r>
              <a:rPr lang="zh-CN" altLang="en-US" sz="2000" b="1">
                <a:sym typeface="+mn-ea"/>
              </a:rPr>
              <a:t> 年 6 ⽉ </a:t>
            </a:r>
            <a:endParaRPr lang="zh-CN" altLang="en-US" sz="2000" b="1">
              <a:sym typeface="+mn-ea"/>
            </a:endParaRPr>
          </a:p>
          <a:p>
            <a:pPr algn="ctr"/>
            <a:r>
              <a:rPr lang="zh-CN" altLang="en-US" sz="2000" b="1">
                <a:sym typeface="+mn-ea"/>
              </a:rPr>
              <a:t>18 ⽇-7 ⽉ 7</a:t>
            </a:r>
            <a:endParaRPr lang="zh-CN" altLang="en-US" sz="2000" b="1"/>
          </a:p>
          <a:p>
            <a:pPr algn="ctr"/>
            <a:r>
              <a:rPr lang="zh-CN" altLang="en-US" sz="2000" b="1">
                <a:sym typeface="+mn-ea"/>
              </a:rPr>
              <a:t>⽇ 截 ⽌ 莫 斯 科 时 间</a:t>
            </a:r>
            <a:endParaRPr lang="zh-CN" altLang="en-US" sz="2000" b="1"/>
          </a:p>
          <a:p>
            <a:pPr algn="ctr"/>
            <a:r>
              <a:rPr lang="zh-CN" altLang="en-US" sz="2000" b="1">
                <a:sym typeface="+mn-ea"/>
              </a:rPr>
              <a:t>17：00</a:t>
            </a:r>
            <a:endParaRPr lang="zh-CN" altLang="en-US" sz="2000" b="1"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524885" y="2634615"/>
            <a:ext cx="2358390" cy="35052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3600" b="1"/>
              <a:t>     </a:t>
            </a:r>
            <a:r>
              <a:rPr lang="zh-CN" altLang="en-US" sz="2400" b="1"/>
              <a:t>硕士</a:t>
            </a:r>
            <a:endParaRPr lang="zh-CN" altLang="en-US" sz="2800" b="1"/>
          </a:p>
          <a:p>
            <a:endParaRPr lang="zh-CN" altLang="en-US" sz="3600" b="1"/>
          </a:p>
          <a:p>
            <a:r>
              <a:rPr lang="zh-CN" altLang="en-US" sz="2000" b="1"/>
              <a:t>202</a:t>
            </a:r>
            <a:r>
              <a:rPr lang="en-US" altLang="zh-CN" sz="2000" b="1"/>
              <a:t>3</a:t>
            </a:r>
            <a:r>
              <a:rPr lang="zh-CN" altLang="en-US" sz="2000" b="1"/>
              <a:t> 年 7 ⽉ 1 ⽇-7 ⽉ 20 ⽇</a:t>
            </a:r>
            <a:endParaRPr lang="zh-CN" altLang="en-US" sz="2000" b="1"/>
          </a:p>
          <a:p>
            <a:r>
              <a:rPr lang="zh-CN" altLang="en-US" sz="2000" b="1"/>
              <a:t>截 ⽌ 莫 斯 科 时 间 17：00</a:t>
            </a:r>
            <a:endParaRPr lang="zh-CN" altLang="en-US" sz="2000" b="1"/>
          </a:p>
        </p:txBody>
      </p:sp>
      <p:sp>
        <p:nvSpPr>
          <p:cNvPr id="15" name="文本框 14"/>
          <p:cNvSpPr txBox="1"/>
          <p:nvPr/>
        </p:nvSpPr>
        <p:spPr>
          <a:xfrm>
            <a:off x="6442075" y="2517775"/>
            <a:ext cx="2231390" cy="382841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2000" b="1"/>
              <a:t> </a:t>
            </a:r>
            <a:endParaRPr lang="en-US" altLang="zh-CN" sz="2000" b="1"/>
          </a:p>
          <a:p>
            <a:r>
              <a:rPr lang="zh-CN" altLang="en-US" sz="2000" b="1"/>
              <a:t>演奏博士和博士</a:t>
            </a:r>
            <a:endParaRPr lang="zh-CN" altLang="en-US" sz="2000" b="1"/>
          </a:p>
          <a:p>
            <a:endParaRPr lang="zh-CN" altLang="en-US" sz="2000" b="1"/>
          </a:p>
          <a:p>
            <a:endParaRPr lang="zh-CN" altLang="en-US" sz="2000" b="1"/>
          </a:p>
          <a:p>
            <a:r>
              <a:rPr lang="zh-CN" altLang="en-US" sz="2000" b="1"/>
              <a:t>202</a:t>
            </a:r>
            <a:r>
              <a:rPr lang="en-US" altLang="zh-CN" sz="2000" b="1"/>
              <a:t>3</a:t>
            </a:r>
            <a:r>
              <a:rPr lang="zh-CN" altLang="en-US" sz="2000" b="1"/>
              <a:t> 年 6 ⽉ 18⽇-7 ⽉ 7⽇</a:t>
            </a:r>
            <a:r>
              <a:rPr lang="en-US" altLang="zh-CN" sz="2000" b="1"/>
              <a:t>            </a:t>
            </a:r>
            <a:r>
              <a:rPr lang="zh-CN" altLang="en-US" sz="2000" b="1"/>
              <a:t> 截 ⽌ 莫 斯 科 时 间 17：00</a:t>
            </a:r>
            <a:endParaRPr lang="zh-CN" altLang="en-US" sz="2000" b="1"/>
          </a:p>
        </p:txBody>
      </p:sp>
      <p:sp>
        <p:nvSpPr>
          <p:cNvPr id="16" name="文本框 15"/>
          <p:cNvSpPr txBox="1"/>
          <p:nvPr/>
        </p:nvSpPr>
        <p:spPr>
          <a:xfrm>
            <a:off x="9415145" y="2378710"/>
            <a:ext cx="2415540" cy="403225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2400" b="1"/>
              <a:t>        </a:t>
            </a:r>
            <a:endParaRPr lang="en-US" altLang="zh-CN" sz="2400" b="1"/>
          </a:p>
          <a:p>
            <a:r>
              <a:rPr lang="en-US" altLang="zh-CN" sz="2400" b="1"/>
              <a:t>         </a:t>
            </a:r>
            <a:r>
              <a:rPr lang="zh-CN" altLang="en-US" sz="2000" b="1"/>
              <a:t>附中</a:t>
            </a:r>
            <a:endParaRPr lang="zh-CN" altLang="en-US" sz="2000" b="1"/>
          </a:p>
          <a:p>
            <a:endParaRPr lang="zh-CN" altLang="en-US" sz="2000" b="1"/>
          </a:p>
          <a:p>
            <a:endParaRPr lang="zh-CN" altLang="en-US" sz="2000" b="1"/>
          </a:p>
          <a:p>
            <a:r>
              <a:rPr lang="zh-CN" altLang="en-US" sz="2000" b="1"/>
              <a:t>2022 年 6 ⽉ 18 ⽇-8 ⽉ 10 ⽇</a:t>
            </a:r>
            <a:endParaRPr lang="zh-CN" altLang="en-US" sz="2000" b="1"/>
          </a:p>
          <a:p>
            <a:r>
              <a:rPr lang="zh-CN" altLang="en-US" sz="2000" b="1"/>
              <a:t>截⽌莫斯科时间</a:t>
            </a:r>
            <a:endParaRPr lang="zh-CN" altLang="en-US" sz="2000" b="1"/>
          </a:p>
          <a:p>
            <a:r>
              <a:rPr lang="zh-CN" altLang="en-US" sz="2000" b="1"/>
              <a:t> 17： 00</a:t>
            </a:r>
            <a:endParaRPr lang="zh-CN" altLang="en-US" sz="2000" b="1"/>
          </a:p>
        </p:txBody>
      </p:sp>
    </p:spTree>
    <p:custDataLst>
      <p:tags r:id="rId5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2988945" y="0"/>
            <a:ext cx="9203055" cy="1302385"/>
          </a:xfrm>
          <a:prstGeom prst="rect">
            <a:avLst/>
          </a:prstGeom>
          <a:solidFill>
            <a:schemeClr val="accent4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042410" y="276225"/>
            <a:ext cx="7706995" cy="93853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4000" b="1"/>
              <a:t>留学生入学需要提交如下文件</a:t>
            </a:r>
            <a:endParaRPr lang="zh-CN" altLang="en-US" sz="4000" b="1"/>
          </a:p>
        </p:txBody>
      </p:sp>
      <p:sp>
        <p:nvSpPr>
          <p:cNvPr id="6" name="文本框 5"/>
          <p:cNvSpPr txBox="1"/>
          <p:nvPr/>
        </p:nvSpPr>
        <p:spPr>
          <a:xfrm>
            <a:off x="431165" y="1784350"/>
            <a:ext cx="5551170" cy="156527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2000" b="1"/>
              <a:t>· </a:t>
            </a:r>
            <a:r>
              <a:rPr lang="zh-CN" altLang="en-US" sz="2000" b="1"/>
              <a:t>入</a:t>
            </a:r>
            <a:r>
              <a:rPr lang="en-US" altLang="zh-CN" sz="2000" b="1"/>
              <a:t>学申请</a:t>
            </a:r>
            <a:endParaRPr lang="en-US" altLang="zh-CN" sz="2000" b="1"/>
          </a:p>
          <a:p>
            <a:r>
              <a:rPr lang="en-US" altLang="zh-CN" sz="2000" b="1"/>
              <a:t>  申在规定提交时间内，考</a:t>
            </a:r>
            <a:r>
              <a:rPr lang="zh-CN" altLang="en-US" sz="2000" b="1"/>
              <a:t>生</a:t>
            </a:r>
            <a:r>
              <a:rPr lang="en-US" altLang="zh-CN" sz="2000" b="1"/>
              <a:t>可在考</a:t>
            </a:r>
            <a:r>
              <a:rPr lang="zh-CN" altLang="en-US" sz="2000" b="1"/>
              <a:t>生网</a:t>
            </a:r>
            <a:r>
              <a:rPr lang="en-US" altLang="zh-CN" sz="2000" b="1"/>
              <a:t>站上的        </a:t>
            </a:r>
            <a:endParaRPr lang="en-US" altLang="zh-CN" sz="2000" b="1"/>
          </a:p>
          <a:p>
            <a:r>
              <a:rPr lang="en-US" altLang="zh-CN" sz="2000" b="1"/>
              <a:t>  个⼈账</a:t>
            </a:r>
            <a:r>
              <a:rPr lang="zh-CN" altLang="en-US" sz="2000" b="1"/>
              <a:t>户里</a:t>
            </a:r>
            <a:r>
              <a:rPr lang="en-US" altLang="zh-CN" sz="2000" b="1"/>
              <a:t>查看</a:t>
            </a:r>
            <a:endParaRPr lang="en-US" altLang="zh-CN" sz="2000" b="1"/>
          </a:p>
        </p:txBody>
      </p:sp>
      <p:sp>
        <p:nvSpPr>
          <p:cNvPr id="7" name="文本框 6"/>
          <p:cNvSpPr txBox="1"/>
          <p:nvPr/>
        </p:nvSpPr>
        <p:spPr>
          <a:xfrm>
            <a:off x="431165" y="4199255"/>
            <a:ext cx="5281295" cy="166179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2000" b="1"/>
              <a:t>·  </a:t>
            </a:r>
            <a:r>
              <a:rPr lang="zh-CN" altLang="en-US" sz="2000" b="1"/>
              <a:t>护照复印件</a:t>
            </a:r>
            <a:endParaRPr lang="zh-CN" altLang="en-US" sz="2000" b="1"/>
          </a:p>
          <a:p>
            <a:r>
              <a:rPr lang="en-US" altLang="zh-CN" sz="2000" b="1"/>
              <a:t>   </a:t>
            </a:r>
            <a:r>
              <a:rPr lang="zh-CN" altLang="en-US" sz="2000" b="1"/>
              <a:t>提供护照复印件以及公证翻译件</a:t>
            </a:r>
            <a:endParaRPr lang="zh-CN" altLang="en-US" sz="1600"/>
          </a:p>
        </p:txBody>
      </p:sp>
      <p:sp>
        <p:nvSpPr>
          <p:cNvPr id="8" name="文本框 7"/>
          <p:cNvSpPr txBox="1"/>
          <p:nvPr/>
        </p:nvSpPr>
        <p:spPr>
          <a:xfrm>
            <a:off x="6692900" y="1784350"/>
            <a:ext cx="4668520" cy="156527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2400" b="1"/>
              <a:t>·  </a:t>
            </a:r>
            <a:r>
              <a:rPr lang="zh-CN" altLang="en-US" sz="2400" b="1"/>
              <a:t>学历复印件</a:t>
            </a:r>
            <a:endParaRPr lang="zh-CN" altLang="en-US" sz="2400" b="1"/>
          </a:p>
          <a:p>
            <a:r>
              <a:rPr lang="en-US" altLang="zh-CN" sz="2400" b="1"/>
              <a:t>   </a:t>
            </a:r>
            <a:r>
              <a:rPr lang="zh-CN" altLang="en-US" sz="2400" b="1"/>
              <a:t>提供毕业证、学位证以及成绩单</a:t>
            </a:r>
            <a:r>
              <a:rPr lang="en-US" altLang="zh-CN" sz="2400" b="1"/>
              <a:t> </a:t>
            </a:r>
            <a:endParaRPr lang="en-US" altLang="zh-CN" sz="2400" b="1"/>
          </a:p>
          <a:p>
            <a:r>
              <a:rPr lang="en-US" altLang="zh-CN" sz="2400" b="1"/>
              <a:t>   </a:t>
            </a:r>
            <a:r>
              <a:rPr lang="zh-CN" altLang="en-US" sz="2400" b="1"/>
              <a:t>的复印件以及公证翻译件</a:t>
            </a:r>
            <a:endParaRPr lang="zh-CN" altLang="en-US" sz="2400" b="1"/>
          </a:p>
        </p:txBody>
      </p:sp>
      <p:sp>
        <p:nvSpPr>
          <p:cNvPr id="10" name="文本框 9"/>
          <p:cNvSpPr txBox="1"/>
          <p:nvPr/>
        </p:nvSpPr>
        <p:spPr>
          <a:xfrm>
            <a:off x="6693535" y="4199255"/>
            <a:ext cx="4850765" cy="185547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2400" b="1"/>
              <a:t>·  </a:t>
            </a:r>
            <a:r>
              <a:rPr lang="zh-CN" altLang="en-US" sz="2400" b="1"/>
              <a:t>照片</a:t>
            </a:r>
            <a:endParaRPr lang="zh-CN" altLang="en-US" sz="2400" b="1"/>
          </a:p>
          <a:p>
            <a:r>
              <a:rPr lang="en-US" altLang="zh-CN" sz="2400" b="1"/>
              <a:t>   </a:t>
            </a:r>
            <a:r>
              <a:rPr lang="zh-CN" altLang="en-US" sz="2400" b="1"/>
              <a:t>彩色照片 3*4</a:t>
            </a:r>
            <a:endParaRPr lang="zh-CN" altLang="en-US" sz="2400" b="1"/>
          </a:p>
        </p:txBody>
      </p:sp>
    </p:spTree>
    <p:custDataLst>
      <p:tags r:id="rId1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296545" y="360680"/>
            <a:ext cx="6705600" cy="118872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indent="0" algn="l">
              <a:lnSpc>
                <a:spcPct val="100000"/>
              </a:lnSpc>
              <a:buNone/>
            </a:pPr>
            <a:r>
              <a:rPr lang="zh-CN" altLang="en-US" sz="2400">
                <a:latin typeface="Calibri" charset="0"/>
                <a:ea typeface="Calibri" charset="0"/>
              </a:rPr>
              <a:t>李伟艺术学校官方网站:WWW.Lalw</a:t>
            </a:r>
            <a:r>
              <a:rPr lang="en-US" altLang="zh-CN" sz="2400">
                <a:latin typeface="Calibri" charset="0"/>
                <a:ea typeface="Calibri" charset="0"/>
              </a:rPr>
              <a:t>q</a:t>
            </a:r>
            <a:r>
              <a:rPr lang="zh-CN" altLang="en-US" sz="2400">
                <a:latin typeface="Calibri" charset="0"/>
                <a:ea typeface="Calibri" charset="0"/>
              </a:rPr>
              <a:t>h.com</a:t>
            </a:r>
            <a:endParaRPr lang="zh-CN" altLang="en-US" sz="2400">
              <a:latin typeface="Calibri" charset="0"/>
              <a:ea typeface="Calibri" charset="0"/>
            </a:endParaRPr>
          </a:p>
          <a:p>
            <a:pPr indent="0" algn="l">
              <a:lnSpc>
                <a:spcPct val="100000"/>
              </a:lnSpc>
              <a:buNone/>
            </a:pPr>
            <a:r>
              <a:rPr lang="zh-CN" altLang="en-US" sz="2400">
                <a:latin typeface="Calibri" charset="0"/>
                <a:ea typeface="Calibri" charset="0"/>
              </a:rPr>
              <a:t>                                             </a:t>
            </a:r>
            <a:endParaRPr lang="zh-CN" altLang="en-US" sz="2400">
              <a:latin typeface="Calibri" charset="0"/>
              <a:ea typeface="Calibri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96545" y="1191895"/>
            <a:ext cx="7489190" cy="166624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indent="0" algn="l">
              <a:lnSpc>
                <a:spcPct val="100000"/>
              </a:lnSpc>
              <a:buNone/>
            </a:pPr>
            <a:r>
              <a:rPr lang="zh-CN" altLang="en-US" sz="2400">
                <a:latin typeface="Calibri" charset="0"/>
                <a:ea typeface="Calibri" charset="0"/>
              </a:rPr>
              <a:t>新浪微博:@李伟艺术学校</a:t>
            </a:r>
            <a:endParaRPr lang="zh-CN" altLang="en-US" sz="2400">
              <a:latin typeface="Calibri" charset="0"/>
              <a:ea typeface="Calibri" charset="0"/>
            </a:endParaRPr>
          </a:p>
          <a:p>
            <a:pPr indent="0" algn="l">
              <a:lnSpc>
                <a:spcPct val="100000"/>
              </a:lnSpc>
              <a:buNone/>
            </a:pPr>
            <a:endParaRPr lang="zh-CN" altLang="en-US" sz="2400">
              <a:latin typeface="Calibri" charset="0"/>
              <a:ea typeface="Calibri" charset="0"/>
            </a:endParaRPr>
          </a:p>
          <a:p>
            <a:pPr indent="0" algn="l">
              <a:lnSpc>
                <a:spcPct val="100000"/>
              </a:lnSpc>
              <a:buNone/>
            </a:pPr>
            <a:r>
              <a:rPr lang="zh-CN" altLang="en-US" sz="2400">
                <a:latin typeface="Calibri" charset="0"/>
                <a:ea typeface="Calibri" charset="0"/>
              </a:rPr>
              <a:t>学校地址:六安市皖西路仙安商贸城4楼</a:t>
            </a:r>
            <a:endParaRPr lang="zh-CN" altLang="en-US" sz="2400">
              <a:latin typeface="Calibri" charset="0"/>
              <a:ea typeface="Calibri" charset="0"/>
            </a:endParaRPr>
          </a:p>
          <a:p>
            <a:pPr indent="0" algn="l">
              <a:lnSpc>
                <a:spcPct val="100000"/>
              </a:lnSpc>
              <a:buNone/>
            </a:pPr>
            <a:endParaRPr lang="zh-CN" altLang="en-US" sz="2400">
              <a:latin typeface="Calibri" charset="0"/>
              <a:ea typeface="Calibri" charset="0"/>
            </a:endParaRPr>
          </a:p>
          <a:p>
            <a:pPr indent="0" algn="l">
              <a:lnSpc>
                <a:spcPct val="100000"/>
              </a:lnSpc>
              <a:buNone/>
            </a:pPr>
            <a:r>
              <a:rPr lang="zh-CN" altLang="en-US" sz="2400">
                <a:latin typeface="Calibri" charset="0"/>
                <a:ea typeface="Calibri" charset="0"/>
              </a:rPr>
              <a:t>咨询热线:0564-3287578</a:t>
            </a:r>
            <a:endParaRPr lang="zh-CN" altLang="en-US" sz="2400">
              <a:latin typeface="Calibri" charset="0"/>
              <a:ea typeface="Calibri" charset="0"/>
            </a:endParaRPr>
          </a:p>
          <a:p>
            <a:pPr indent="0" algn="l">
              <a:lnSpc>
                <a:spcPct val="100000"/>
              </a:lnSpc>
              <a:buNone/>
            </a:pPr>
            <a:endParaRPr lang="zh-CN" altLang="en-US" sz="2400">
              <a:latin typeface="Calibri" charset="0"/>
              <a:ea typeface="Calibri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96545" y="3470910"/>
            <a:ext cx="6705600" cy="118872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indent="0" algn="l">
              <a:lnSpc>
                <a:spcPct val="100000"/>
              </a:lnSpc>
              <a:buNone/>
            </a:pPr>
            <a:r>
              <a:rPr lang="zh-CN" altLang="en-US" sz="2400">
                <a:latin typeface="Calibri" charset="0"/>
                <a:ea typeface="Calibri" charset="0"/>
              </a:rPr>
              <a:t>手机:1</a:t>
            </a:r>
            <a:r>
              <a:rPr lang="en-US" altLang="zh-CN" sz="2400">
                <a:latin typeface="Calibri" charset="0"/>
                <a:ea typeface="Calibri" charset="0"/>
              </a:rPr>
              <a:t>8905642695</a:t>
            </a:r>
            <a:r>
              <a:rPr lang="zh-CN" altLang="en-US" sz="2400">
                <a:latin typeface="Calibri" charset="0"/>
                <a:ea typeface="宋体" charset="-122"/>
              </a:rPr>
              <a:t>（</a:t>
            </a:r>
            <a:r>
              <a:rPr lang="en-US" altLang="zh-CN" sz="2400">
                <a:latin typeface="Calibri" charset="0"/>
                <a:ea typeface="宋体" charset="-122"/>
              </a:rPr>
              <a:t>微信同号</a:t>
            </a:r>
            <a:r>
              <a:rPr lang="zh-CN" altLang="en-US" sz="2400">
                <a:latin typeface="Calibri" charset="0"/>
                <a:ea typeface="宋体" charset="-122"/>
              </a:rPr>
              <a:t>）</a:t>
            </a:r>
            <a:endParaRPr lang="zh-CN" altLang="en-US" sz="2400">
              <a:latin typeface="Calibri" charset="0"/>
              <a:ea typeface="宋体" charset="-122"/>
            </a:endParaRPr>
          </a:p>
          <a:p>
            <a:pPr indent="0" algn="l">
              <a:lnSpc>
                <a:spcPct val="100000"/>
              </a:lnSpc>
              <a:buNone/>
            </a:pPr>
            <a:endParaRPr lang="zh-CN" altLang="en-US" sz="2400">
              <a:latin typeface="Calibri" charset="0"/>
              <a:ea typeface="Calibri" charset="0"/>
            </a:endParaRPr>
          </a:p>
          <a:p>
            <a:pPr indent="0" algn="l">
              <a:lnSpc>
                <a:spcPct val="100000"/>
              </a:lnSpc>
              <a:buNone/>
            </a:pPr>
            <a:r>
              <a:rPr lang="zh-CN" altLang="en-US" sz="2400">
                <a:latin typeface="Calibri" charset="0"/>
                <a:ea typeface="Calibri" charset="0"/>
              </a:rPr>
              <a:t>QQ群号:77063296</a:t>
            </a:r>
            <a:endParaRPr lang="zh-CN" altLang="en-US" sz="2400">
              <a:latin typeface="Calibri" charset="0"/>
              <a:ea typeface="Calibri" charset="0"/>
            </a:endParaRPr>
          </a:p>
        </p:txBody>
      </p:sp>
      <p:pic>
        <p:nvPicPr>
          <p:cNvPr id="20" name="图片 19" descr="2023-06-18 21:56:50.788000"/>
          <p:cNvPicPr>
            <a:picLocks noChangeAspect="1"/>
          </p:cNvPicPr>
          <p:nvPr/>
        </p:nvPicPr>
        <p:blipFill>
          <a:blip r:embed="rId1"/>
          <a:srcRect l="4560" t="7709" r="5537" b="5286"/>
          <a:stretch>
            <a:fillRect/>
          </a:stretch>
        </p:blipFill>
        <p:spPr>
          <a:xfrm>
            <a:off x="5716905" y="1549400"/>
            <a:ext cx="6297930" cy="525526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0" y="635"/>
            <a:ext cx="2089785" cy="6858000"/>
          </a:xfrm>
          <a:prstGeom prst="rect">
            <a:avLst/>
          </a:prstGeom>
          <a:solidFill>
            <a:schemeClr val="accent4">
              <a:lumMod val="50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70865" y="302895"/>
            <a:ext cx="1369695" cy="4873625"/>
          </a:xfrm>
          <a:prstGeom prst="rect">
            <a:avLst/>
          </a:prstGeom>
          <a:noFill/>
        </p:spPr>
        <p:txBody>
          <a:bodyPr vert="vert270" wrap="square" rtlCol="0">
            <a:noAutofit/>
            <a:scene3d>
              <a:camera prst="orthographicFront"/>
              <a:lightRig rig="threePt" dir="t"/>
            </a:scene3d>
          </a:bodyPr>
          <a:p>
            <a:r>
              <a:rPr lang="zh-CN" altLang="en-US" sz="40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我</a:t>
            </a:r>
            <a:r>
              <a:rPr lang="en-US" altLang="zh-CN" sz="40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40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们</a:t>
            </a:r>
            <a:r>
              <a:rPr lang="en-US" altLang="zh-CN" sz="40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40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的</a:t>
            </a:r>
            <a:r>
              <a:rPr lang="en-US" altLang="zh-CN" sz="40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40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毕</a:t>
            </a:r>
            <a:r>
              <a:rPr lang="en-US" altLang="zh-CN" sz="40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40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业</a:t>
            </a:r>
            <a:r>
              <a:rPr lang="en-US" altLang="zh-CN" sz="40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40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生</a:t>
            </a:r>
            <a:endParaRPr lang="zh-CN" altLang="en-US" sz="4000" b="1"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73630" y="0"/>
            <a:ext cx="9818370" cy="5911850"/>
          </a:xfrm>
          <a:prstGeom prst="rect">
            <a:avLst/>
          </a:prstGeom>
          <a:solidFill>
            <a:schemeClr val="accent4">
              <a:lumMod val="50000"/>
              <a:alpha val="4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519680" y="172720"/>
            <a:ext cx="3467100" cy="472821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151880" y="172085"/>
            <a:ext cx="2916555" cy="472821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519680" y="4900930"/>
            <a:ext cx="3467100" cy="1010920"/>
          </a:xfrm>
          <a:prstGeom prst="rect">
            <a:avLst/>
          </a:prstGeom>
          <a:solidFill>
            <a:schemeClr val="accent4">
              <a:lumMod val="50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>
            <p:custDataLst>
              <p:tags r:id="rId5"/>
            </p:custDataLst>
          </p:nvPr>
        </p:nvSpPr>
        <p:spPr>
          <a:xfrm>
            <a:off x="6134735" y="4900295"/>
            <a:ext cx="2933700" cy="1010920"/>
          </a:xfrm>
          <a:prstGeom prst="rect">
            <a:avLst/>
          </a:prstGeom>
          <a:solidFill>
            <a:schemeClr val="accent4">
              <a:lumMod val="50000"/>
              <a:alpha val="2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>
            <p:custDataLst>
              <p:tags r:id="rId6"/>
            </p:custDataLst>
          </p:nvPr>
        </p:nvSpPr>
        <p:spPr>
          <a:xfrm>
            <a:off x="9227185" y="4900930"/>
            <a:ext cx="2860675" cy="1010920"/>
          </a:xfrm>
          <a:prstGeom prst="rect">
            <a:avLst/>
          </a:prstGeom>
          <a:solidFill>
            <a:schemeClr val="accent4">
              <a:lumMod val="50000"/>
              <a:alpha val="3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2821305" y="4900295"/>
            <a:ext cx="2921635" cy="101155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2800" b="1"/>
              <a:t>         </a:t>
            </a:r>
            <a:r>
              <a:rPr lang="zh-CN" altLang="en-US" sz="28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曹野</a:t>
            </a:r>
            <a:endParaRPr lang="zh-CN" altLang="en-US" sz="2800" b="1"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r>
              <a:rPr lang="zh-CN" altLang="en-US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巴扬手风琴教研室毕业⽣</a:t>
            </a:r>
            <a:endParaRPr lang="zh-CN" altLang="en-US" b="1"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169025" y="5050790"/>
            <a:ext cx="2899410" cy="86042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0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金松敏 KIM SONG MI</a:t>
            </a:r>
            <a:endParaRPr lang="zh-CN" altLang="en-US"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r>
              <a:rPr lang="zh-CN" altLang="en-US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独唱教研室毕业生</a:t>
            </a:r>
            <a:endParaRPr lang="zh-CN" altLang="en-US" b="1"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229725" y="4900930"/>
            <a:ext cx="2809875" cy="93535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FAN XIAOYI</a:t>
            </a:r>
            <a:r>
              <a:rPr lang="en-US" altLang="zh-CN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 </a:t>
            </a:r>
            <a:endParaRPr lang="en-US" altLang="zh-CN" b="1"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r>
              <a:rPr lang="zh-CN" altLang="en-US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室内乐和四重奏教研 室毕业生</a:t>
            </a:r>
            <a:endParaRPr lang="zh-CN" altLang="en-US" b="1"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47290" y="6127115"/>
            <a:ext cx="3539490" cy="72517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b="1"/>
              <a:t>沈阳音乐学院风琴专业教研室</a:t>
            </a:r>
            <a:endParaRPr lang="zh-CN" altLang="en-US" b="1"/>
          </a:p>
          <a:p>
            <a:r>
              <a:rPr lang="zh-CN" altLang="en-US" b="1"/>
              <a:t>主任（中国）</a:t>
            </a:r>
            <a:endParaRPr lang="zh-CN" altLang="en-US" b="1"/>
          </a:p>
        </p:txBody>
      </p:sp>
      <p:sp>
        <p:nvSpPr>
          <p:cNvPr id="16" name="文本框 15"/>
          <p:cNvSpPr txBox="1"/>
          <p:nvPr/>
        </p:nvSpPr>
        <p:spPr>
          <a:xfrm>
            <a:off x="6134735" y="5978525"/>
            <a:ext cx="2934335" cy="88011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b="1"/>
              <a:t>平壤大学音乐教研室学院派声乐 教师</a:t>
            </a:r>
            <a:endParaRPr lang="zh-CN" altLang="en-US" b="1"/>
          </a:p>
          <a:p>
            <a:r>
              <a:rPr lang="en-US" altLang="zh-CN" b="1"/>
              <a:t>(</a:t>
            </a:r>
            <a:r>
              <a:rPr lang="zh-CN" altLang="en-US" b="1"/>
              <a:t>朝鲜人民民主主义共和国</a:t>
            </a:r>
            <a:r>
              <a:rPr lang="zh-CN" altLang="en-US"/>
              <a:t>）</a:t>
            </a:r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9217025" y="6126480"/>
            <a:ext cx="3061970" cy="72644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b="1"/>
              <a:t>钢琴教师（中国）</a:t>
            </a:r>
            <a:endParaRPr lang="zh-CN" altLang="en-US" b="1"/>
          </a:p>
        </p:txBody>
      </p:sp>
      <p:pic>
        <p:nvPicPr>
          <p:cNvPr id="18" name="图片 17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9233535" y="193675"/>
            <a:ext cx="2809875" cy="4684395"/>
          </a:xfrm>
          <a:prstGeom prst="rect">
            <a:avLst/>
          </a:prstGeom>
        </p:spPr>
      </p:pic>
    </p:spTree>
    <p:custDataLst>
      <p:tags r:id="rId9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0" y="635"/>
            <a:ext cx="2089785" cy="6858000"/>
          </a:xfrm>
          <a:prstGeom prst="rect">
            <a:avLst/>
          </a:prstGeom>
          <a:solidFill>
            <a:schemeClr val="accent4">
              <a:lumMod val="50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40715" y="777240"/>
            <a:ext cx="798195" cy="4341495"/>
          </a:xfrm>
          <a:prstGeom prst="rect">
            <a:avLst/>
          </a:prstGeom>
          <a:noFill/>
        </p:spPr>
        <p:txBody>
          <a:bodyPr vert="vert270" wrap="square" rtlCol="0">
            <a:noAutofit/>
          </a:bodyPr>
          <a:p>
            <a:r>
              <a:rPr lang="zh-CN" altLang="en-US" sz="36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我</a:t>
            </a:r>
            <a:r>
              <a:rPr lang="en-US" altLang="zh-CN" sz="36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36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们</a:t>
            </a:r>
            <a:r>
              <a:rPr lang="en-US" altLang="zh-CN" sz="36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36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的</a:t>
            </a:r>
            <a:r>
              <a:rPr lang="en-US" altLang="zh-CN" sz="36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36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毕</a:t>
            </a:r>
            <a:r>
              <a:rPr lang="en-US" altLang="zh-CN" sz="36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36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业</a:t>
            </a:r>
            <a:r>
              <a:rPr lang="en-US" altLang="zh-CN" sz="36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zh-CN" altLang="en-US" sz="3600" b="1"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生</a:t>
            </a:r>
            <a:endParaRPr lang="zh-CN" altLang="en-US" sz="3600" b="1"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289175" y="140970"/>
            <a:ext cx="3314065" cy="451548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729605" y="140970"/>
            <a:ext cx="2957830" cy="451485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8840470" y="140335"/>
            <a:ext cx="3167380" cy="451548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2289175" y="4655185"/>
            <a:ext cx="3287395" cy="1105535"/>
          </a:xfrm>
          <a:prstGeom prst="rect">
            <a:avLst/>
          </a:prstGeom>
          <a:solidFill>
            <a:schemeClr val="accent4">
              <a:lumMod val="50000"/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 b="1"/>
              <a:t>赵曦</a:t>
            </a:r>
            <a:endParaRPr lang="zh-CN" altLang="en-US" sz="2000" b="1"/>
          </a:p>
          <a:p>
            <a:pPr algn="ctr"/>
            <a:r>
              <a:rPr lang="zh-CN" altLang="en-US" sz="2000" b="1"/>
              <a:t>作曲教研室毕业生</a:t>
            </a:r>
            <a:endParaRPr lang="zh-CN" altLang="en-US" sz="2000" b="1"/>
          </a:p>
        </p:txBody>
      </p:sp>
      <p:sp>
        <p:nvSpPr>
          <p:cNvPr id="12" name="矩形 11"/>
          <p:cNvSpPr/>
          <p:nvPr>
            <p:custDataLst>
              <p:tags r:id="rId7"/>
            </p:custDataLst>
          </p:nvPr>
        </p:nvSpPr>
        <p:spPr>
          <a:xfrm>
            <a:off x="5735955" y="4656455"/>
            <a:ext cx="2969895" cy="1105535"/>
          </a:xfrm>
          <a:prstGeom prst="rect">
            <a:avLst/>
          </a:prstGeom>
          <a:solidFill>
            <a:schemeClr val="accent4">
              <a:lumMod val="50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 b="1"/>
              <a:t>邵晓勇</a:t>
            </a:r>
            <a:endParaRPr lang="zh-CN" altLang="en-US" sz="2000" b="1"/>
          </a:p>
          <a:p>
            <a:pPr algn="ctr"/>
            <a:r>
              <a:rPr lang="zh-CN" altLang="en-US" sz="2000" b="1"/>
              <a:t>合唱指挥教研室毕业生、博士生</a:t>
            </a:r>
            <a:endParaRPr lang="zh-CN" altLang="en-US" sz="2000" b="1"/>
          </a:p>
        </p:txBody>
      </p:sp>
      <p:sp>
        <p:nvSpPr>
          <p:cNvPr id="13" name="矩形 12"/>
          <p:cNvSpPr/>
          <p:nvPr>
            <p:custDataLst>
              <p:tags r:id="rId8"/>
            </p:custDataLst>
          </p:nvPr>
        </p:nvSpPr>
        <p:spPr>
          <a:xfrm>
            <a:off x="8838565" y="4656455"/>
            <a:ext cx="3174365" cy="1105535"/>
          </a:xfrm>
          <a:prstGeom prst="rect">
            <a:avLst/>
          </a:prstGeom>
          <a:solidFill>
            <a:schemeClr val="accent4">
              <a:lumMod val="50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000" b="1"/>
              <a:t>维克多.左</a:t>
            </a:r>
            <a:endParaRPr lang="zh-CN" altLang="en-US" sz="2000" b="1"/>
          </a:p>
          <a:p>
            <a:pPr algn="ctr"/>
            <a:r>
              <a:rPr lang="zh-CN" altLang="en-US" sz="2000" b="1"/>
              <a:t>作曲教研室毕业生</a:t>
            </a:r>
            <a:endParaRPr lang="zh-CN" altLang="en-US" sz="2000" b="1"/>
          </a:p>
        </p:txBody>
      </p:sp>
      <p:sp>
        <p:nvSpPr>
          <p:cNvPr id="14" name="文本框 13"/>
          <p:cNvSpPr txBox="1"/>
          <p:nvPr/>
        </p:nvSpPr>
        <p:spPr>
          <a:xfrm>
            <a:off x="2289175" y="5665470"/>
            <a:ext cx="3288030" cy="87058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endParaRPr lang="zh-CN" altLang="en-US" sz="2000" b="1"/>
          </a:p>
          <a:p>
            <a:r>
              <a:rPr lang="en-US" altLang="zh-CN" sz="2000" b="1"/>
              <a:t> </a:t>
            </a:r>
            <a:r>
              <a:rPr lang="zh-CN" altLang="en-US" sz="2000" b="1"/>
              <a:t>武汉音乐学院作曲系主任</a:t>
            </a:r>
            <a:endParaRPr lang="zh-CN" altLang="en-US" sz="2000" b="1"/>
          </a:p>
          <a:p>
            <a:r>
              <a:rPr lang="zh-CN" altLang="en-US" sz="2000" b="1"/>
              <a:t>（中国）</a:t>
            </a:r>
            <a:endParaRPr lang="zh-CN" altLang="en-US" sz="2000" b="1"/>
          </a:p>
        </p:txBody>
      </p:sp>
      <p:sp>
        <p:nvSpPr>
          <p:cNvPr id="15" name="文本框 14"/>
          <p:cNvSpPr txBox="1"/>
          <p:nvPr/>
        </p:nvSpPr>
        <p:spPr>
          <a:xfrm>
            <a:off x="5776595" y="5868035"/>
            <a:ext cx="2954655" cy="9925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b="1"/>
              <a:t>湖州师范大学副教授，艺术 学博士(论文在俄罗斯格涅 辛音乐学院答辩)（中国</a:t>
            </a:r>
            <a:r>
              <a:rPr lang="zh-CN" altLang="en-US"/>
              <a:t>）</a:t>
            </a: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8840470" y="5868035"/>
            <a:ext cx="3167380" cy="9144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b="1">
                <a:sym typeface="+mn-ea"/>
              </a:rPr>
              <a:t>作曲家、音乐学家、教育家、</a:t>
            </a:r>
            <a:endParaRPr lang="zh-CN" altLang="en-US" b="1"/>
          </a:p>
          <a:p>
            <a:r>
              <a:rPr lang="zh-CN" altLang="en-US" b="1">
                <a:sym typeface="+mn-ea"/>
              </a:rPr>
              <a:t>音乐事业从事者</a:t>
            </a:r>
            <a:endParaRPr lang="zh-CN" altLang="en-US" b="1"/>
          </a:p>
          <a:p>
            <a:r>
              <a:rPr lang="zh-CN" altLang="en-US" b="1">
                <a:sym typeface="+mn-ea"/>
              </a:rPr>
              <a:t>（俄罗斯-中国）</a:t>
            </a:r>
            <a:endParaRPr lang="zh-CN" altLang="en-US" b="1"/>
          </a:p>
        </p:txBody>
      </p:sp>
    </p:spTree>
    <p:custDataLst>
      <p:tags r:id="rId9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6" name="直接连接符 5"/>
          <p:cNvCxnSpPr/>
          <p:nvPr/>
        </p:nvCxnSpPr>
        <p:spPr>
          <a:xfrm>
            <a:off x="906145" y="1859915"/>
            <a:ext cx="10795" cy="2727325"/>
          </a:xfrm>
          <a:prstGeom prst="line">
            <a:avLst/>
          </a:prstGeom>
          <a:ln w="666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3115310" y="1590675"/>
            <a:ext cx="10795" cy="269494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879080" y="1655445"/>
            <a:ext cx="10795" cy="2640965"/>
          </a:xfrm>
          <a:prstGeom prst="line">
            <a:avLst/>
          </a:prstGeom>
          <a:ln w="6604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10424795" y="1590675"/>
            <a:ext cx="10795" cy="2565400"/>
          </a:xfrm>
          <a:prstGeom prst="line">
            <a:avLst/>
          </a:prstGeom>
          <a:ln w="666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5449570" y="1698625"/>
            <a:ext cx="0" cy="2608580"/>
          </a:xfrm>
          <a:prstGeom prst="line">
            <a:avLst/>
          </a:prstGeom>
          <a:ln w="666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82550" y="622300"/>
            <a:ext cx="11781155" cy="9144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 sz="2800" b="1"/>
              <a:t>   </a:t>
            </a:r>
            <a:r>
              <a:rPr lang="zh-CN" altLang="en-US" sz="2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第一步</a:t>
            </a:r>
            <a:r>
              <a:rPr lang="en-US" altLang="zh-CN" sz="2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         </a:t>
            </a:r>
            <a:r>
              <a:rPr lang="zh-CN" altLang="en-US" sz="2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第二步</a:t>
            </a:r>
            <a:r>
              <a:rPr lang="en-US" altLang="zh-CN" sz="2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            </a:t>
            </a:r>
            <a:r>
              <a:rPr lang="zh-CN" altLang="en-US" sz="2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第三步</a:t>
            </a:r>
            <a:r>
              <a:rPr lang="en-US" altLang="zh-CN" sz="2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          </a:t>
            </a:r>
            <a:r>
              <a:rPr lang="zh-CN" altLang="en-US" sz="2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第四步</a:t>
            </a:r>
            <a:r>
              <a:rPr lang="en-US" altLang="zh-CN" sz="2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              </a:t>
            </a:r>
            <a:r>
              <a:rPr lang="zh-CN" altLang="en-US" sz="28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第五步</a:t>
            </a:r>
            <a:endParaRPr lang="zh-CN" altLang="en-US" sz="2800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20370" y="4813935"/>
            <a:ext cx="1271905" cy="9144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80670" y="4813935"/>
            <a:ext cx="1283335" cy="914400"/>
          </a:xfrm>
          <a:prstGeom prst="rect">
            <a:avLst/>
          </a:prstGeom>
          <a:noFill/>
        </p:spPr>
        <p:txBody>
          <a:bodyPr wrap="square" rtlCol="0">
            <a:noAutofit/>
            <a:scene3d>
              <a:camera prst="orthographicFront"/>
              <a:lightRig rig="threePt" dir="t"/>
            </a:scene3d>
          </a:bodyPr>
          <a:p>
            <a:r>
              <a:rPr lang="zh-CN" altLang="en-US" sz="2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选择项目</a:t>
            </a:r>
            <a:endParaRPr lang="zh-CN" altLang="en-US" sz="2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277110" y="4716780"/>
            <a:ext cx="1833245" cy="9144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000" b="1"/>
              <a:t>提交申请和</a:t>
            </a:r>
            <a:endParaRPr lang="zh-CN" altLang="en-US" sz="2000" b="1"/>
          </a:p>
          <a:p>
            <a:r>
              <a:rPr lang="zh-CN" altLang="en-US" sz="2000" b="1"/>
              <a:t>相关所需材料</a:t>
            </a:r>
            <a:endParaRPr lang="zh-CN" altLang="en-US" sz="2000" b="1"/>
          </a:p>
        </p:txBody>
      </p:sp>
      <p:sp>
        <p:nvSpPr>
          <p:cNvPr id="17" name="文本框 16"/>
          <p:cNvSpPr txBox="1"/>
          <p:nvPr/>
        </p:nvSpPr>
        <p:spPr>
          <a:xfrm>
            <a:off x="6703695" y="4813935"/>
            <a:ext cx="2362200" cy="9144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000" b="1"/>
              <a:t>签订合同和交学费</a:t>
            </a:r>
            <a:endParaRPr lang="zh-CN" altLang="en-US" sz="2000" b="1"/>
          </a:p>
        </p:txBody>
      </p:sp>
      <p:sp>
        <p:nvSpPr>
          <p:cNvPr id="18" name="文本框 17"/>
          <p:cNvSpPr txBox="1"/>
          <p:nvPr/>
        </p:nvSpPr>
        <p:spPr>
          <a:xfrm>
            <a:off x="4823460" y="4813935"/>
            <a:ext cx="1681480" cy="67691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000" b="1"/>
              <a:t>通过考试</a:t>
            </a:r>
            <a:endParaRPr lang="zh-CN" altLang="en-US" sz="2000" b="1"/>
          </a:p>
        </p:txBody>
      </p:sp>
      <p:sp>
        <p:nvSpPr>
          <p:cNvPr id="19" name="文本框 18"/>
          <p:cNvSpPr txBox="1"/>
          <p:nvPr/>
        </p:nvSpPr>
        <p:spPr>
          <a:xfrm>
            <a:off x="9441180" y="4813935"/>
            <a:ext cx="2103120" cy="91440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000" b="1"/>
              <a:t>交完学费和校长</a:t>
            </a:r>
            <a:endParaRPr lang="zh-CN" altLang="en-US" sz="2000" b="1"/>
          </a:p>
          <a:p>
            <a:r>
              <a:rPr lang="zh-CN" altLang="en-US" sz="2000" b="1"/>
              <a:t>签发学号</a:t>
            </a:r>
            <a:endParaRPr lang="zh-CN" altLang="en-US" sz="2000" b="1"/>
          </a:p>
        </p:txBody>
      </p:sp>
      <p:sp>
        <p:nvSpPr>
          <p:cNvPr id="2" name="文本框 1"/>
          <p:cNvSpPr txBox="1"/>
          <p:nvPr/>
        </p:nvSpPr>
        <p:spPr>
          <a:xfrm>
            <a:off x="927735" y="114300"/>
            <a:ext cx="4064000" cy="42164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800" b="1"/>
              <a:t>申</a:t>
            </a:r>
            <a:r>
              <a:rPr lang="en-US" altLang="zh-CN" sz="2800" b="1"/>
              <a:t> </a:t>
            </a:r>
            <a:r>
              <a:rPr lang="zh-CN" altLang="en-US" sz="2800" b="1"/>
              <a:t>请</a:t>
            </a:r>
            <a:r>
              <a:rPr lang="en-US" altLang="zh-CN" sz="2800" b="1"/>
              <a:t> </a:t>
            </a:r>
            <a:r>
              <a:rPr lang="zh-CN" altLang="en-US" sz="2800" b="1"/>
              <a:t>步</a:t>
            </a:r>
            <a:r>
              <a:rPr lang="en-US" altLang="zh-CN" sz="2800" b="1"/>
              <a:t> </a:t>
            </a:r>
            <a:r>
              <a:rPr lang="zh-CN" altLang="en-US" sz="2800" b="1"/>
              <a:t>骤</a:t>
            </a:r>
            <a:endParaRPr lang="zh-CN" altLang="en-US" sz="2800" b="1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12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081_1*b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2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28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29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3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31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32.xml><?xml version="1.0" encoding="utf-8"?>
<p:tagLst xmlns:p="http://schemas.openxmlformats.org/presentationml/2006/main">
  <p:tag name="KSO_WM_BEAUTIFY_FLAG" val=""/>
</p:tagLst>
</file>

<file path=ppt/tags/tag13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34.xml><?xml version="1.0" encoding="utf-8"?>
<p:tagLst xmlns:p="http://schemas.openxmlformats.org/presentationml/2006/main">
  <p:tag name="KSO_WM_BEAUTIFY_FLAG" val=""/>
</p:tagLst>
</file>

<file path=ppt/tags/tag13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3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3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38.xml><?xml version="1.0" encoding="utf-8"?>
<p:tagLst xmlns:p="http://schemas.openxmlformats.org/presentationml/2006/main">
  <p:tag name="KSO_WM_BEAUTIFY_FLAG" val=""/>
</p:tagLst>
</file>

<file path=ppt/tags/tag139.xml><?xml version="1.0" encoding="utf-8"?>
<p:tagLst xmlns:p="http://schemas.openxmlformats.org/presentationml/2006/main">
  <p:tag name="KSO_WM_BEAUTIFY_FLAG" val=""/>
</p:tagLst>
</file>

<file path=ppt/tags/tag140.xml><?xml version="1.0" encoding="utf-8"?>
<p:tagLst xmlns:p="http://schemas.openxmlformats.org/presentationml/2006/main">
  <p:tag name="KSO_WM_BEAUTIFY_FLAG" val=""/>
</p:tagLst>
</file>

<file path=ppt/tags/tag141.xml><?xml version="1.0" encoding="utf-8"?>
<p:tagLst xmlns:p="http://schemas.openxmlformats.org/presentationml/2006/main">
  <p:tag name="KSO_WM_BEAUTIFY_FLAG" val=""/>
</p:tagLst>
</file>

<file path=ppt/tags/tag142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43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44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145.xml><?xml version="1.0" encoding="utf-8"?>
<p:tagLst xmlns:p="http://schemas.openxmlformats.org/presentationml/2006/main">
  <p:tag name="KSO_WM_BEAUTIFY_FLAG" val=""/>
</p:tagLst>
</file>

<file path=ppt/tags/tag146.xml><?xml version="1.0" encoding="utf-8"?>
<p:tagLst xmlns:p="http://schemas.openxmlformats.org/presentationml/2006/main">
  <p:tag name="KSO_WM_BEAUTIFY_FLAG" val=""/>
</p:tagLst>
</file>

<file path=ppt/tags/tag147.xml><?xml version="1.0" encoding="utf-8"?>
<p:tagLst xmlns:p="http://schemas.openxmlformats.org/presentationml/2006/main">
  <p:tag name="KSO_WM_BEAUTIFY_FLAG" val=""/>
</p:tagLst>
</file>

<file path=ppt/tags/tag148.xml><?xml version="1.0" encoding="utf-8"?>
<p:tagLst xmlns:p="http://schemas.openxmlformats.org/presentationml/2006/main">
  <p:tag name="KSO_WM_BEAUTIFY_FLAG" val=""/>
</p:tagLst>
</file>

<file path=ppt/tags/tag149.xml><?xml version="1.0" encoding="utf-8"?>
<p:tagLst xmlns:p="http://schemas.openxmlformats.org/presentationml/2006/main">
  <p:tag name="KSO_WM_BEAUTIFY_FLAG" val=""/>
</p:tagLst>
</file>

<file path=ppt/tags/tag150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51.xml><?xml version="1.0" encoding="utf-8"?>
<p:tagLst xmlns:p="http://schemas.openxmlformats.org/presentationml/2006/main">
  <p:tag name="KSO_WM_BEAUTIFY_FLAG" val=""/>
</p:tagLst>
</file>

<file path=ppt/tags/tag152.xml><?xml version="1.0" encoding="utf-8"?>
<p:tagLst xmlns:p="http://schemas.openxmlformats.org/presentationml/2006/main">
  <p:tag name="KSO_WM_BEAUTIFY_FLAG" val=""/>
</p:tagLst>
</file>

<file path=ppt/tags/tag153.xml><?xml version="1.0" encoding="utf-8"?>
<p:tagLst xmlns:p="http://schemas.openxmlformats.org/presentationml/2006/main">
  <p:tag name="KSO_WM_BEAUTIFY_FLAG" val=""/>
</p:tagLst>
</file>

<file path=ppt/tags/tag154.xml><?xml version="1.0" encoding="utf-8"?>
<p:tagLst xmlns:p="http://schemas.openxmlformats.org/presentationml/2006/main">
  <p:tag name="KSO_WM_BEAUTIFY_FLAG" val=""/>
</p:tagLst>
</file>

<file path=ppt/tags/tag155.xml><?xml version="1.0" encoding="utf-8"?>
<p:tagLst xmlns:p="http://schemas.openxmlformats.org/presentationml/2006/main">
  <p:tag name="KSO_WM_BEAUTIFY_FLAG" val=""/>
</p:tagLst>
</file>

<file path=ppt/tags/tag15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157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noAutofit/>
      </a:bodyPr>
      <a:lstStyle>
        <a:defPPr>
          <a:defRPr lang="zh-CN" altLang="en-US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/>
  <PresentationFormat>宽屏</PresentationFormat>
  <Paragraphs>260</Paragraphs>
  <Slides>0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16</vt:i4>
      </vt:variant>
    </vt:vector>
  </HeadingPairs>
  <TitlesOfParts>
    <vt:vector size="23" baseType="lpstr">
      <vt:lpstr>Arial</vt:lpstr>
      <vt:lpstr>宋体</vt:lpstr>
      <vt:lpstr>Wingdings</vt:lpstr>
      <vt:lpstr>微软雅黑</vt:lpstr>
      <vt:lpstr>Calibri</vt:lpstr>
      <vt:lpstr>Office 主题​​</vt:lpstr>
      <vt:lpstr>1_Office 主题​​</vt:lpstr>
      <vt:lpstr>                俄罗斯格涅辛        音乐学院</vt:lpstr>
      <vt:lpstr>成为学院历史的一部分</vt:lpstr>
      <vt:lpstr>PowerPoint 演示文稿</vt:lpstr>
      <vt:lpstr>PowerPoint 演示文稿</vt:lpstr>
      <vt:lpstr>PowerPoint 演示文稿</vt:lpstr>
      <vt:lpstr>专家五年制</vt:lpstr>
      <vt:lpstr>演奏博士</vt:lpstr>
      <vt:lpstr>博士</vt:lpstr>
      <vt:lpstr>      2023-2024 ⼀学年留学⽣学费</vt:lpstr>
      <vt:lpstr>       2023-2024一学年留学生学费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iPad</cp:lastModifiedBy>
  <cp:revision>163</cp:revision>
  <dcterms:created xsi:type="dcterms:W3CDTF">1900-01-01T00:00:00Z</dcterms:created>
  <dcterms:modified xsi:type="dcterms:W3CDTF">1900-01-01T00:00:00Z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2052-11.37.0</vt:lpwstr>
  </property>
  <property fmtid="{D5CDD505-2E9C-101B-9397-08002B2CF9AE}" pid="3" name="ICV">
    <vt:lpwstr>5557EAA1CA4FEF2073168F64E3B54FB7_33</vt:lpwstr>
  </property>
</Properties>
</file>